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23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13976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‹#›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13976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‹#›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13976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‹#›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4"/>
            <a:ext cx="12192000" cy="6857365"/>
          </a:xfrm>
          <a:custGeom>
            <a:avLst/>
            <a:gdLst/>
            <a:ahLst/>
            <a:cxnLst/>
            <a:rect l="l" t="t" r="r" b="b"/>
            <a:pathLst>
              <a:path w="12192000" h="6857365">
                <a:moveTo>
                  <a:pt x="12192000" y="0"/>
                </a:moveTo>
                <a:lnTo>
                  <a:pt x="0" y="0"/>
                </a:lnTo>
                <a:lnTo>
                  <a:pt x="0" y="6857365"/>
                </a:lnTo>
                <a:lnTo>
                  <a:pt x="12192000" y="6857365"/>
                </a:lnTo>
                <a:lnTo>
                  <a:pt x="12192000" y="0"/>
                </a:lnTo>
                <a:close/>
              </a:path>
            </a:pathLst>
          </a:custGeom>
          <a:solidFill>
            <a:srgbClr val="2139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"/>
            <a:ext cx="12188952" cy="658609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13976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‹#›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‹#›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fld id="{725A0004-9848-44B5-BB05-CAACFD2228D1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68670" y="6503912"/>
            <a:ext cx="167880" cy="369332"/>
          </a:xfrm>
        </p:spPr>
        <p:txBody>
          <a:bodyPr/>
          <a:lstStyle/>
          <a:p>
            <a:fld id="{45F66784-61DB-4D23-A4EB-1609C7DCE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514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3585" y="446290"/>
            <a:ext cx="847534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13976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0352" y="1287513"/>
            <a:ext cx="10728960" cy="4426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68670" y="6503912"/>
            <a:ext cx="167880" cy="223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‹#›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2600" y="1447800"/>
            <a:ext cx="63840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АВТОНОМНАЯ НЕКОММЕРЧЕСКАЯ ОРГАНИЗАЦИЯ</a:t>
            </a:r>
            <a:endParaRPr lang="ru-RU" sz="2800" dirty="0"/>
          </a:p>
          <a:p>
            <a:pPr algn="ctr"/>
            <a:r>
              <a:rPr lang="ru-RU" sz="2800" b="1" dirty="0"/>
              <a:t>ПРОФЕССИОНАЛЬНОГО ОБРАЗОВАНИЯ</a:t>
            </a:r>
            <a:endParaRPr lang="ru-RU" sz="2800" dirty="0"/>
          </a:p>
          <a:p>
            <a:pPr algn="ctr"/>
            <a:r>
              <a:rPr lang="ru-RU" sz="2800" b="1" dirty="0"/>
              <a:t>«СЕВЕРО-КАВКАЗСКИЙ КОЛЛЕДЖ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МЕДИЦИНЫ </a:t>
            </a:r>
            <a:r>
              <a:rPr lang="ru-RU" sz="2800" b="1" dirty="0"/>
              <a:t>И ГУМАНИТАРНОГО ОБРАЗОВАНИЯ»</a:t>
            </a:r>
            <a:endParaRPr lang="ru-RU" sz="2800" dirty="0"/>
          </a:p>
        </p:txBody>
      </p:sp>
      <p:pic>
        <p:nvPicPr>
          <p:cNvPr id="1026" name="Picture 2" descr="C:\Users\Пользователь\Desktop\АККРЕДИТАЦИЯ\Презентация\Фото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8640"/>
            <a:ext cx="4992555" cy="66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5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1263" y="2624148"/>
            <a:ext cx="5682615" cy="1694814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 algn="just">
              <a:lnSpc>
                <a:spcPct val="102099"/>
              </a:lnSpc>
              <a:spcBef>
                <a:spcPts val="10"/>
              </a:spcBef>
            </a:pPr>
            <a:r>
              <a:rPr dirty="0">
                <a:solidFill>
                  <a:srgbClr val="FFFFFF"/>
                </a:solidFill>
              </a:rPr>
              <a:t>Среднее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профессиональное </a:t>
            </a:r>
            <a:r>
              <a:rPr dirty="0">
                <a:solidFill>
                  <a:srgbClr val="FFFFFF"/>
                </a:solidFill>
              </a:rPr>
              <a:t>образование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в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Российской Федерации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37716" y="1007306"/>
            <a:ext cx="9824085" cy="5490210"/>
            <a:chOff x="1537716" y="1007306"/>
            <a:chExt cx="9824085" cy="54902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7716" y="1007306"/>
              <a:ext cx="957072" cy="7116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0696" y="1007306"/>
              <a:ext cx="957071" cy="7116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3904" y="1961273"/>
              <a:ext cx="3747515" cy="35886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69092" y="5967819"/>
              <a:ext cx="2228850" cy="5295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2875" y="3918584"/>
            <a:ext cx="5059045" cy="142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</a:t>
            </a:r>
            <a:r>
              <a:rPr sz="2000" spc="-1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преддверии</a:t>
            </a:r>
            <a:r>
              <a:rPr sz="2000" spc="-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празднования</a:t>
            </a:r>
            <a:endParaRPr sz="2000">
              <a:latin typeface="Franklin Gothic Medium"/>
              <a:cs typeface="Franklin Gothic Medium"/>
            </a:endParaRPr>
          </a:p>
          <a:p>
            <a:pPr marL="19050" marR="5080" indent="-6350">
              <a:lnSpc>
                <a:spcPct val="85000"/>
              </a:lnSpc>
              <a:spcBef>
                <a:spcPts val="434"/>
              </a:spcBef>
            </a:pPr>
            <a:r>
              <a:rPr sz="20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85-</a:t>
            </a:r>
            <a:r>
              <a:rPr sz="20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летия</a:t>
            </a:r>
            <a:r>
              <a:rPr sz="20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системы</a:t>
            </a:r>
            <a:r>
              <a:rPr sz="2000" spc="-4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СПО</a:t>
            </a:r>
            <a:r>
              <a:rPr sz="2000" spc="-2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Минпросвещения</a:t>
            </a:r>
            <a:r>
              <a:rPr sz="20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РФ </a:t>
            </a:r>
            <a:r>
              <a:rPr sz="20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утвердило</a:t>
            </a:r>
            <a:r>
              <a:rPr sz="2000" spc="-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распоряжение</a:t>
            </a:r>
            <a:r>
              <a:rPr sz="2000" spc="-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</a:t>
            </a:r>
            <a:r>
              <a:rPr sz="20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подготовке </a:t>
            </a:r>
            <a:r>
              <a:rPr sz="20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мероприятий,</a:t>
            </a:r>
            <a:r>
              <a:rPr sz="2000" spc="-4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которые</a:t>
            </a:r>
            <a:r>
              <a:rPr sz="20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пройдут</a:t>
            </a:r>
            <a:r>
              <a:rPr sz="2000" spc="-4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по</a:t>
            </a:r>
            <a:r>
              <a:rPr sz="2000" spc="-4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всей </a:t>
            </a:r>
            <a:r>
              <a:rPr sz="20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стране</a:t>
            </a:r>
            <a:endParaRPr sz="20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423" y="493394"/>
            <a:ext cx="3015614" cy="28875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278369" y="0"/>
            <a:ext cx="4916805" cy="6858000"/>
            <a:chOff x="7278369" y="0"/>
            <a:chExt cx="4916805" cy="6858000"/>
          </a:xfrm>
        </p:grpSpPr>
        <p:sp>
          <p:nvSpPr>
            <p:cNvPr id="5" name="object 5"/>
            <p:cNvSpPr/>
            <p:nvPr/>
          </p:nvSpPr>
          <p:spPr>
            <a:xfrm>
              <a:off x="8662034" y="0"/>
              <a:ext cx="3533140" cy="6858000"/>
            </a:xfrm>
            <a:custGeom>
              <a:avLst/>
              <a:gdLst/>
              <a:ahLst/>
              <a:cxnLst/>
              <a:rect l="l" t="t" r="r" b="b"/>
              <a:pathLst>
                <a:path w="3533140" h="6858000">
                  <a:moveTo>
                    <a:pt x="3412744" y="0"/>
                  </a:moveTo>
                  <a:lnTo>
                    <a:pt x="3364494" y="335"/>
                  </a:lnTo>
                  <a:lnTo>
                    <a:pt x="3316405" y="1339"/>
                  </a:lnTo>
                  <a:lnTo>
                    <a:pt x="3268482" y="3008"/>
                  </a:lnTo>
                  <a:lnTo>
                    <a:pt x="3220728" y="5336"/>
                  </a:lnTo>
                  <a:lnTo>
                    <a:pt x="3173148" y="8319"/>
                  </a:lnTo>
                  <a:lnTo>
                    <a:pt x="3125747" y="11953"/>
                  </a:lnTo>
                  <a:lnTo>
                    <a:pt x="3078528" y="16233"/>
                  </a:lnTo>
                  <a:lnTo>
                    <a:pt x="3031496" y="21156"/>
                  </a:lnTo>
                  <a:lnTo>
                    <a:pt x="2984656" y="26716"/>
                  </a:lnTo>
                  <a:lnTo>
                    <a:pt x="2938012" y="32909"/>
                  </a:lnTo>
                  <a:lnTo>
                    <a:pt x="2891568" y="39731"/>
                  </a:lnTo>
                  <a:lnTo>
                    <a:pt x="2845329" y="47178"/>
                  </a:lnTo>
                  <a:lnTo>
                    <a:pt x="2799298" y="55244"/>
                  </a:lnTo>
                  <a:lnTo>
                    <a:pt x="2753482" y="63927"/>
                  </a:lnTo>
                  <a:lnTo>
                    <a:pt x="2707883" y="73220"/>
                  </a:lnTo>
                  <a:lnTo>
                    <a:pt x="2662506" y="83120"/>
                  </a:lnTo>
                  <a:lnTo>
                    <a:pt x="2617356" y="93622"/>
                  </a:lnTo>
                  <a:lnTo>
                    <a:pt x="2572437" y="104723"/>
                  </a:lnTo>
                  <a:lnTo>
                    <a:pt x="2527753" y="116417"/>
                  </a:lnTo>
                  <a:lnTo>
                    <a:pt x="2483309" y="128700"/>
                  </a:lnTo>
                  <a:lnTo>
                    <a:pt x="2439109" y="141568"/>
                  </a:lnTo>
                  <a:lnTo>
                    <a:pt x="2395158" y="155016"/>
                  </a:lnTo>
                  <a:lnTo>
                    <a:pt x="2351460" y="169040"/>
                  </a:lnTo>
                  <a:lnTo>
                    <a:pt x="2308019" y="183635"/>
                  </a:lnTo>
                  <a:lnTo>
                    <a:pt x="2264840" y="198798"/>
                  </a:lnTo>
                  <a:lnTo>
                    <a:pt x="2221926" y="214523"/>
                  </a:lnTo>
                  <a:lnTo>
                    <a:pt x="2179284" y="230807"/>
                  </a:lnTo>
                  <a:lnTo>
                    <a:pt x="2136916" y="247644"/>
                  </a:lnTo>
                  <a:lnTo>
                    <a:pt x="2094827" y="265031"/>
                  </a:lnTo>
                  <a:lnTo>
                    <a:pt x="2053022" y="282964"/>
                  </a:lnTo>
                  <a:lnTo>
                    <a:pt x="2011505" y="301436"/>
                  </a:lnTo>
                  <a:lnTo>
                    <a:pt x="1970281" y="320445"/>
                  </a:lnTo>
                  <a:lnTo>
                    <a:pt x="1929353" y="339986"/>
                  </a:lnTo>
                  <a:lnTo>
                    <a:pt x="1888727" y="360054"/>
                  </a:lnTo>
                  <a:lnTo>
                    <a:pt x="1848406" y="380645"/>
                  </a:lnTo>
                  <a:lnTo>
                    <a:pt x="1808395" y="401755"/>
                  </a:lnTo>
                  <a:lnTo>
                    <a:pt x="1768699" y="423379"/>
                  </a:lnTo>
                  <a:lnTo>
                    <a:pt x="1729321" y="445513"/>
                  </a:lnTo>
                  <a:lnTo>
                    <a:pt x="1690266" y="468153"/>
                  </a:lnTo>
                  <a:lnTo>
                    <a:pt x="1651539" y="491293"/>
                  </a:lnTo>
                  <a:lnTo>
                    <a:pt x="1613144" y="514930"/>
                  </a:lnTo>
                  <a:lnTo>
                    <a:pt x="1575085" y="539059"/>
                  </a:lnTo>
                  <a:lnTo>
                    <a:pt x="1537366" y="563675"/>
                  </a:lnTo>
                  <a:lnTo>
                    <a:pt x="1499993" y="588776"/>
                  </a:lnTo>
                  <a:lnTo>
                    <a:pt x="1462969" y="614355"/>
                  </a:lnTo>
                  <a:lnTo>
                    <a:pt x="1426299" y="640408"/>
                  </a:lnTo>
                  <a:lnTo>
                    <a:pt x="1389988" y="666932"/>
                  </a:lnTo>
                  <a:lnTo>
                    <a:pt x="1354038" y="693921"/>
                  </a:lnTo>
                  <a:lnTo>
                    <a:pt x="1318456" y="721372"/>
                  </a:lnTo>
                  <a:lnTo>
                    <a:pt x="1283246" y="749280"/>
                  </a:lnTo>
                  <a:lnTo>
                    <a:pt x="1248411" y="777640"/>
                  </a:lnTo>
                  <a:lnTo>
                    <a:pt x="1213956" y="806448"/>
                  </a:lnTo>
                  <a:lnTo>
                    <a:pt x="1179885" y="835700"/>
                  </a:lnTo>
                  <a:lnTo>
                    <a:pt x="1146204" y="865392"/>
                  </a:lnTo>
                  <a:lnTo>
                    <a:pt x="1112916" y="895518"/>
                  </a:lnTo>
                  <a:lnTo>
                    <a:pt x="1080026" y="926074"/>
                  </a:lnTo>
                  <a:lnTo>
                    <a:pt x="1047538" y="957057"/>
                  </a:lnTo>
                  <a:lnTo>
                    <a:pt x="1015456" y="988461"/>
                  </a:lnTo>
                  <a:lnTo>
                    <a:pt x="983785" y="1020283"/>
                  </a:lnTo>
                  <a:lnTo>
                    <a:pt x="952529" y="1052517"/>
                  </a:lnTo>
                  <a:lnTo>
                    <a:pt x="921694" y="1085160"/>
                  </a:lnTo>
                  <a:lnTo>
                    <a:pt x="891282" y="1118207"/>
                  </a:lnTo>
                  <a:lnTo>
                    <a:pt x="861298" y="1151653"/>
                  </a:lnTo>
                  <a:lnTo>
                    <a:pt x="831747" y="1185495"/>
                  </a:lnTo>
                  <a:lnTo>
                    <a:pt x="802634" y="1219727"/>
                  </a:lnTo>
                  <a:lnTo>
                    <a:pt x="773962" y="1254346"/>
                  </a:lnTo>
                  <a:lnTo>
                    <a:pt x="745736" y="1289347"/>
                  </a:lnTo>
                  <a:lnTo>
                    <a:pt x="717960" y="1324725"/>
                  </a:lnTo>
                  <a:lnTo>
                    <a:pt x="690640" y="1360477"/>
                  </a:lnTo>
                  <a:lnTo>
                    <a:pt x="663778" y="1396597"/>
                  </a:lnTo>
                  <a:lnTo>
                    <a:pt x="637380" y="1433082"/>
                  </a:lnTo>
                  <a:lnTo>
                    <a:pt x="611449" y="1469926"/>
                  </a:lnTo>
                  <a:lnTo>
                    <a:pt x="585991" y="1507126"/>
                  </a:lnTo>
                  <a:lnTo>
                    <a:pt x="561010" y="1544678"/>
                  </a:lnTo>
                  <a:lnTo>
                    <a:pt x="536510" y="1582576"/>
                  </a:lnTo>
                  <a:lnTo>
                    <a:pt x="512495" y="1620816"/>
                  </a:lnTo>
                  <a:lnTo>
                    <a:pt x="488970" y="1659394"/>
                  </a:lnTo>
                  <a:lnTo>
                    <a:pt x="465939" y="1698306"/>
                  </a:lnTo>
                  <a:lnTo>
                    <a:pt x="443407" y="1737546"/>
                  </a:lnTo>
                  <a:lnTo>
                    <a:pt x="421378" y="1777112"/>
                  </a:lnTo>
                  <a:lnTo>
                    <a:pt x="399856" y="1816997"/>
                  </a:lnTo>
                  <a:lnTo>
                    <a:pt x="378846" y="1857199"/>
                  </a:lnTo>
                  <a:lnTo>
                    <a:pt x="358352" y="1897712"/>
                  </a:lnTo>
                  <a:lnTo>
                    <a:pt x="338379" y="1938532"/>
                  </a:lnTo>
                  <a:lnTo>
                    <a:pt x="318930" y="1979655"/>
                  </a:lnTo>
                  <a:lnTo>
                    <a:pt x="300011" y="2021076"/>
                  </a:lnTo>
                  <a:lnTo>
                    <a:pt x="281626" y="2062790"/>
                  </a:lnTo>
                  <a:lnTo>
                    <a:pt x="263779" y="2104795"/>
                  </a:lnTo>
                  <a:lnTo>
                    <a:pt x="246474" y="2147084"/>
                  </a:lnTo>
                  <a:lnTo>
                    <a:pt x="229716" y="2189653"/>
                  </a:lnTo>
                  <a:lnTo>
                    <a:pt x="213509" y="2232499"/>
                  </a:lnTo>
                  <a:lnTo>
                    <a:pt x="197858" y="2275617"/>
                  </a:lnTo>
                  <a:lnTo>
                    <a:pt x="182767" y="2319002"/>
                  </a:lnTo>
                  <a:lnTo>
                    <a:pt x="168241" y="2362650"/>
                  </a:lnTo>
                  <a:lnTo>
                    <a:pt x="154283" y="2406557"/>
                  </a:lnTo>
                  <a:lnTo>
                    <a:pt x="140898" y="2450718"/>
                  </a:lnTo>
                  <a:lnTo>
                    <a:pt x="128092" y="2495129"/>
                  </a:lnTo>
                  <a:lnTo>
                    <a:pt x="115866" y="2539784"/>
                  </a:lnTo>
                  <a:lnTo>
                    <a:pt x="104228" y="2584681"/>
                  </a:lnTo>
                  <a:lnTo>
                    <a:pt x="93180" y="2629815"/>
                  </a:lnTo>
                  <a:lnTo>
                    <a:pt x="82727" y="2675180"/>
                  </a:lnTo>
                  <a:lnTo>
                    <a:pt x="72874" y="2720773"/>
                  </a:lnTo>
                  <a:lnTo>
                    <a:pt x="63624" y="2766590"/>
                  </a:lnTo>
                  <a:lnTo>
                    <a:pt x="54983" y="2812625"/>
                  </a:lnTo>
                  <a:lnTo>
                    <a:pt x="46955" y="2858875"/>
                  </a:lnTo>
                  <a:lnTo>
                    <a:pt x="39544" y="2905335"/>
                  </a:lnTo>
                  <a:lnTo>
                    <a:pt x="32754" y="2952001"/>
                  </a:lnTo>
                  <a:lnTo>
                    <a:pt x="26590" y="2998868"/>
                  </a:lnTo>
                  <a:lnTo>
                    <a:pt x="21056" y="3045931"/>
                  </a:lnTo>
                  <a:lnTo>
                    <a:pt x="16157" y="3093188"/>
                  </a:lnTo>
                  <a:lnTo>
                    <a:pt x="11896" y="3140632"/>
                  </a:lnTo>
                  <a:lnTo>
                    <a:pt x="8279" y="3188260"/>
                  </a:lnTo>
                  <a:lnTo>
                    <a:pt x="5310" y="3236067"/>
                  </a:lnTo>
                  <a:lnTo>
                    <a:pt x="2993" y="3284049"/>
                  </a:lnTo>
                  <a:lnTo>
                    <a:pt x="1333" y="3332201"/>
                  </a:lnTo>
                  <a:lnTo>
                    <a:pt x="334" y="3380520"/>
                  </a:lnTo>
                  <a:lnTo>
                    <a:pt x="0" y="3429000"/>
                  </a:lnTo>
                  <a:lnTo>
                    <a:pt x="342" y="3478061"/>
                  </a:lnTo>
                  <a:lnTo>
                    <a:pt x="1365" y="3526956"/>
                  </a:lnTo>
                  <a:lnTo>
                    <a:pt x="3066" y="3575682"/>
                  </a:lnTo>
                  <a:lnTo>
                    <a:pt x="5438" y="3624233"/>
                  </a:lnTo>
                  <a:lnTo>
                    <a:pt x="8478" y="3672604"/>
                  </a:lnTo>
                  <a:lnTo>
                    <a:pt x="12182" y="3720792"/>
                  </a:lnTo>
                  <a:lnTo>
                    <a:pt x="16544" y="3768792"/>
                  </a:lnTo>
                  <a:lnTo>
                    <a:pt x="21560" y="3816598"/>
                  </a:lnTo>
                  <a:lnTo>
                    <a:pt x="27225" y="3864207"/>
                  </a:lnTo>
                  <a:lnTo>
                    <a:pt x="33536" y="3911613"/>
                  </a:lnTo>
                  <a:lnTo>
                    <a:pt x="40487" y="3958813"/>
                  </a:lnTo>
                  <a:lnTo>
                    <a:pt x="48074" y="4005802"/>
                  </a:lnTo>
                  <a:lnTo>
                    <a:pt x="56292" y="4052575"/>
                  </a:lnTo>
                  <a:lnTo>
                    <a:pt x="65137" y="4099128"/>
                  </a:lnTo>
                  <a:lnTo>
                    <a:pt x="74604" y="4145455"/>
                  </a:lnTo>
                  <a:lnTo>
                    <a:pt x="84689" y="4191553"/>
                  </a:lnTo>
                  <a:lnTo>
                    <a:pt x="95386" y="4237417"/>
                  </a:lnTo>
                  <a:lnTo>
                    <a:pt x="106693" y="4283043"/>
                  </a:lnTo>
                  <a:lnTo>
                    <a:pt x="118603" y="4328425"/>
                  </a:lnTo>
                  <a:lnTo>
                    <a:pt x="131113" y="4373559"/>
                  </a:lnTo>
                  <a:lnTo>
                    <a:pt x="144218" y="4418441"/>
                  </a:lnTo>
                  <a:lnTo>
                    <a:pt x="157914" y="4463066"/>
                  </a:lnTo>
                  <a:lnTo>
                    <a:pt x="172195" y="4507430"/>
                  </a:lnTo>
                  <a:lnTo>
                    <a:pt x="187057" y="4551527"/>
                  </a:lnTo>
                  <a:lnTo>
                    <a:pt x="202497" y="4595354"/>
                  </a:lnTo>
                  <a:lnTo>
                    <a:pt x="218508" y="4638906"/>
                  </a:lnTo>
                  <a:lnTo>
                    <a:pt x="235087" y="4682177"/>
                  </a:lnTo>
                  <a:lnTo>
                    <a:pt x="252229" y="4725165"/>
                  </a:lnTo>
                  <a:lnTo>
                    <a:pt x="269930" y="4767863"/>
                  </a:lnTo>
                  <a:lnTo>
                    <a:pt x="288185" y="4810269"/>
                  </a:lnTo>
                  <a:lnTo>
                    <a:pt x="306989" y="4852376"/>
                  </a:lnTo>
                  <a:lnTo>
                    <a:pt x="326338" y="4894180"/>
                  </a:lnTo>
                  <a:lnTo>
                    <a:pt x="346228" y="4935677"/>
                  </a:lnTo>
                  <a:lnTo>
                    <a:pt x="366653" y="4976863"/>
                  </a:lnTo>
                  <a:lnTo>
                    <a:pt x="387610" y="5017732"/>
                  </a:lnTo>
                  <a:lnTo>
                    <a:pt x="409093" y="5058281"/>
                  </a:lnTo>
                  <a:lnTo>
                    <a:pt x="431099" y="5098503"/>
                  </a:lnTo>
                  <a:lnTo>
                    <a:pt x="453622" y="5138396"/>
                  </a:lnTo>
                  <a:lnTo>
                    <a:pt x="476658" y="5177955"/>
                  </a:lnTo>
                  <a:lnTo>
                    <a:pt x="500203" y="5217174"/>
                  </a:lnTo>
                  <a:lnTo>
                    <a:pt x="524252" y="5256049"/>
                  </a:lnTo>
                  <a:lnTo>
                    <a:pt x="548800" y="5294576"/>
                  </a:lnTo>
                  <a:lnTo>
                    <a:pt x="573843" y="5332751"/>
                  </a:lnTo>
                  <a:lnTo>
                    <a:pt x="599377" y="5370567"/>
                  </a:lnTo>
                  <a:lnTo>
                    <a:pt x="625396" y="5408022"/>
                  </a:lnTo>
                  <a:lnTo>
                    <a:pt x="651897" y="5445111"/>
                  </a:lnTo>
                  <a:lnTo>
                    <a:pt x="678874" y="5481828"/>
                  </a:lnTo>
                  <a:lnTo>
                    <a:pt x="706324" y="5518169"/>
                  </a:lnTo>
                  <a:lnTo>
                    <a:pt x="734241" y="5554130"/>
                  </a:lnTo>
                  <a:lnTo>
                    <a:pt x="762621" y="5589707"/>
                  </a:lnTo>
                  <a:lnTo>
                    <a:pt x="791459" y="5624894"/>
                  </a:lnTo>
                  <a:lnTo>
                    <a:pt x="820752" y="5659687"/>
                  </a:lnTo>
                  <a:lnTo>
                    <a:pt x="850494" y="5694081"/>
                  </a:lnTo>
                  <a:lnTo>
                    <a:pt x="880681" y="5728072"/>
                  </a:lnTo>
                  <a:lnTo>
                    <a:pt x="911308" y="5761656"/>
                  </a:lnTo>
                  <a:lnTo>
                    <a:pt x="942371" y="5794827"/>
                  </a:lnTo>
                  <a:lnTo>
                    <a:pt x="973866" y="5827582"/>
                  </a:lnTo>
                  <a:lnTo>
                    <a:pt x="1005787" y="5859915"/>
                  </a:lnTo>
                  <a:lnTo>
                    <a:pt x="1038130" y="5891822"/>
                  </a:lnTo>
                  <a:lnTo>
                    <a:pt x="1070890" y="5923299"/>
                  </a:lnTo>
                  <a:lnTo>
                    <a:pt x="1104064" y="5954341"/>
                  </a:lnTo>
                  <a:lnTo>
                    <a:pt x="1137646" y="5984943"/>
                  </a:lnTo>
                  <a:lnTo>
                    <a:pt x="1171633" y="6015101"/>
                  </a:lnTo>
                  <a:lnTo>
                    <a:pt x="1206018" y="6044810"/>
                  </a:lnTo>
                  <a:lnTo>
                    <a:pt x="1240799" y="6074065"/>
                  </a:lnTo>
                  <a:lnTo>
                    <a:pt x="1275969" y="6102863"/>
                  </a:lnTo>
                  <a:lnTo>
                    <a:pt x="1311526" y="6131198"/>
                  </a:lnTo>
                  <a:lnTo>
                    <a:pt x="1347464" y="6159067"/>
                  </a:lnTo>
                  <a:lnTo>
                    <a:pt x="1383778" y="6186463"/>
                  </a:lnTo>
                  <a:lnTo>
                    <a:pt x="1420465" y="6213383"/>
                  </a:lnTo>
                  <a:lnTo>
                    <a:pt x="1457519" y="6239823"/>
                  </a:lnTo>
                  <a:lnTo>
                    <a:pt x="1494936" y="6265777"/>
                  </a:lnTo>
                  <a:lnTo>
                    <a:pt x="1532712" y="6291242"/>
                  </a:lnTo>
                  <a:lnTo>
                    <a:pt x="1570841" y="6316212"/>
                  </a:lnTo>
                  <a:lnTo>
                    <a:pt x="1609320" y="6340682"/>
                  </a:lnTo>
                  <a:lnTo>
                    <a:pt x="1648144" y="6364650"/>
                  </a:lnTo>
                  <a:lnTo>
                    <a:pt x="1687308" y="6388109"/>
                  </a:lnTo>
                  <a:lnTo>
                    <a:pt x="1726808" y="6411055"/>
                  </a:lnTo>
                  <a:lnTo>
                    <a:pt x="1766639" y="6433484"/>
                  </a:lnTo>
                  <a:lnTo>
                    <a:pt x="1806797" y="6455391"/>
                  </a:lnTo>
                  <a:lnTo>
                    <a:pt x="1847276" y="6476772"/>
                  </a:lnTo>
                  <a:lnTo>
                    <a:pt x="1888074" y="6497622"/>
                  </a:lnTo>
                  <a:lnTo>
                    <a:pt x="1929184" y="6517936"/>
                  </a:lnTo>
                  <a:lnTo>
                    <a:pt x="1970603" y="6537710"/>
                  </a:lnTo>
                  <a:lnTo>
                    <a:pt x="2012326" y="6556939"/>
                  </a:lnTo>
                  <a:lnTo>
                    <a:pt x="2054348" y="6575619"/>
                  </a:lnTo>
                  <a:lnTo>
                    <a:pt x="2096665" y="6593745"/>
                  </a:lnTo>
                  <a:lnTo>
                    <a:pt x="2139272" y="6611313"/>
                  </a:lnTo>
                  <a:lnTo>
                    <a:pt x="2182165" y="6628318"/>
                  </a:lnTo>
                  <a:lnTo>
                    <a:pt x="2225339" y="6644755"/>
                  </a:lnTo>
                  <a:lnTo>
                    <a:pt x="2268790" y="6660620"/>
                  </a:lnTo>
                  <a:lnTo>
                    <a:pt x="2312512" y="6675908"/>
                  </a:lnTo>
                  <a:lnTo>
                    <a:pt x="2356503" y="6690615"/>
                  </a:lnTo>
                  <a:lnTo>
                    <a:pt x="2400756" y="6704736"/>
                  </a:lnTo>
                  <a:lnTo>
                    <a:pt x="2445268" y="6718267"/>
                  </a:lnTo>
                  <a:lnTo>
                    <a:pt x="2490033" y="6731203"/>
                  </a:lnTo>
                  <a:lnTo>
                    <a:pt x="2535048" y="6743539"/>
                  </a:lnTo>
                  <a:lnTo>
                    <a:pt x="2580308" y="6755272"/>
                  </a:lnTo>
                  <a:lnTo>
                    <a:pt x="2625808" y="6766395"/>
                  </a:lnTo>
                  <a:lnTo>
                    <a:pt x="2671544" y="6776906"/>
                  </a:lnTo>
                  <a:lnTo>
                    <a:pt x="2717511" y="6786798"/>
                  </a:lnTo>
                  <a:lnTo>
                    <a:pt x="2763704" y="6796068"/>
                  </a:lnTo>
                  <a:lnTo>
                    <a:pt x="2810120" y="6804712"/>
                  </a:lnTo>
                  <a:lnTo>
                    <a:pt x="2856753" y="6812723"/>
                  </a:lnTo>
                  <a:lnTo>
                    <a:pt x="2903599" y="6820099"/>
                  </a:lnTo>
                  <a:lnTo>
                    <a:pt x="2950653" y="6826834"/>
                  </a:lnTo>
                  <a:lnTo>
                    <a:pt x="2997912" y="6832924"/>
                  </a:lnTo>
                  <a:lnTo>
                    <a:pt x="3045370" y="6838364"/>
                  </a:lnTo>
                  <a:lnTo>
                    <a:pt x="3093022" y="6843149"/>
                  </a:lnTo>
                  <a:lnTo>
                    <a:pt x="3140865" y="6847276"/>
                  </a:lnTo>
                  <a:lnTo>
                    <a:pt x="3188893" y="6850739"/>
                  </a:lnTo>
                  <a:lnTo>
                    <a:pt x="3237103" y="6853535"/>
                  </a:lnTo>
                  <a:lnTo>
                    <a:pt x="3412744" y="6858000"/>
                  </a:lnTo>
                  <a:lnTo>
                    <a:pt x="3529330" y="6855023"/>
                  </a:lnTo>
                  <a:lnTo>
                    <a:pt x="3529330" y="3008"/>
                  </a:lnTo>
                  <a:lnTo>
                    <a:pt x="3532808" y="3008"/>
                  </a:lnTo>
                  <a:lnTo>
                    <a:pt x="3412744" y="0"/>
                  </a:lnTo>
                  <a:close/>
                </a:path>
              </a:pathLst>
            </a:custGeom>
            <a:solidFill>
              <a:srgbClr val="4F6CB0">
                <a:alpha val="1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07626" y="0"/>
              <a:ext cx="2983738" cy="68579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278369" y="1269504"/>
              <a:ext cx="3505200" cy="4544695"/>
            </a:xfrm>
            <a:custGeom>
              <a:avLst/>
              <a:gdLst/>
              <a:ahLst/>
              <a:cxnLst/>
              <a:rect l="l" t="t" r="r" b="b"/>
              <a:pathLst>
                <a:path w="3505200" h="4544695">
                  <a:moveTo>
                    <a:pt x="3504926" y="0"/>
                  </a:moveTo>
                  <a:lnTo>
                    <a:pt x="0" y="0"/>
                  </a:lnTo>
                  <a:lnTo>
                    <a:pt x="0" y="4544568"/>
                  </a:lnTo>
                  <a:lnTo>
                    <a:pt x="3504926" y="4544568"/>
                  </a:lnTo>
                  <a:lnTo>
                    <a:pt x="3504926" y="0"/>
                  </a:lnTo>
                  <a:close/>
                </a:path>
              </a:pathLst>
            </a:custGeom>
            <a:solidFill>
              <a:srgbClr val="213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03337" y="1380744"/>
              <a:ext cx="3268738" cy="431292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574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3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250" y="423405"/>
            <a:ext cx="4779645" cy="96075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3520"/>
              </a:lnSpc>
              <a:spcBef>
                <a:spcPts val="484"/>
              </a:spcBef>
            </a:pPr>
            <a:r>
              <a:rPr sz="3200" b="1" dirty="0">
                <a:latin typeface="Calibri"/>
                <a:cs typeface="Calibri"/>
              </a:rPr>
              <a:t>МИНИСТР</a:t>
            </a:r>
            <a:r>
              <a:rPr sz="3200" b="1" spc="-10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ПРОСВЕЩЕНИЯ </a:t>
            </a:r>
            <a:r>
              <a:rPr sz="3200" b="1" dirty="0">
                <a:latin typeface="Calibri"/>
                <a:cs typeface="Calibri"/>
              </a:rPr>
              <a:t>РОССИЙСКОЙ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ФЕДЕРАЦИИ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0448" y="1902078"/>
            <a:ext cx="6007735" cy="386842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8415" marR="1214755" indent="-6350">
              <a:lnSpc>
                <a:spcPts val="2450"/>
              </a:lnSpc>
              <a:spcBef>
                <a:spcPts val="540"/>
              </a:spcBef>
            </a:pPr>
            <a:r>
              <a:rPr sz="18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«</a:t>
            </a:r>
            <a:r>
              <a:rPr sz="24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85-</a:t>
            </a:r>
            <a:r>
              <a:rPr sz="24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летие</a:t>
            </a:r>
            <a:r>
              <a:rPr sz="2400" spc="-7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системы</a:t>
            </a:r>
            <a:r>
              <a:rPr sz="2400" spc="-6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среднего профессионального</a:t>
            </a:r>
            <a:r>
              <a:rPr sz="24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образования</a:t>
            </a:r>
            <a:r>
              <a:rPr sz="24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spc="-5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—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1864"/>
              </a:lnSpc>
            </a:pP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это</a:t>
            </a:r>
            <a:r>
              <a:rPr sz="17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знаковое</a:t>
            </a:r>
            <a:r>
              <a:rPr sz="17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событие</a:t>
            </a:r>
            <a:r>
              <a:rPr sz="1700" spc="-2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для</a:t>
            </a:r>
            <a:r>
              <a:rPr sz="17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миллионов</a:t>
            </a:r>
            <a:r>
              <a:rPr sz="1700" spc="-2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граждан</a:t>
            </a:r>
            <a:r>
              <a:rPr sz="17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нашей</a:t>
            </a:r>
            <a:r>
              <a:rPr sz="1700" spc="-3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страны.</a:t>
            </a:r>
            <a:endParaRPr sz="1700">
              <a:latin typeface="Franklin Gothic Medium"/>
              <a:cs typeface="Franklin Gothic Medium"/>
            </a:endParaRPr>
          </a:p>
          <a:p>
            <a:pPr marL="18415" marR="10795">
              <a:lnSpc>
                <a:spcPct val="97700"/>
              </a:lnSpc>
              <a:spcBef>
                <a:spcPts val="20"/>
              </a:spcBef>
            </a:pP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Оно</a:t>
            </a:r>
            <a:r>
              <a:rPr sz="1700" spc="-4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объединяет</a:t>
            </a:r>
            <a:r>
              <a:rPr sz="1700" spc="-3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сегодняшних</a:t>
            </a:r>
            <a:r>
              <a:rPr sz="1700" spc="-4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студентов</a:t>
            </a:r>
            <a:r>
              <a:rPr sz="1700" spc="-4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колледжей</a:t>
            </a:r>
            <a:r>
              <a:rPr sz="1700" spc="-4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spc="-5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техникумов,</a:t>
            </a:r>
            <a:r>
              <a:rPr sz="1700" spc="-4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их</a:t>
            </a:r>
            <a:r>
              <a:rPr sz="1700" spc="-3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наставников,</a:t>
            </a:r>
            <a:r>
              <a:rPr sz="1700" spc="-3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а</a:t>
            </a:r>
            <a:r>
              <a:rPr sz="1700" spc="-4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также</a:t>
            </a:r>
            <a:r>
              <a:rPr sz="1700" spc="-3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молодых</a:t>
            </a:r>
            <a:r>
              <a:rPr sz="1700" spc="-3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специалистов</a:t>
            </a:r>
            <a:r>
              <a:rPr sz="1700" spc="-3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spc="-5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опытных</a:t>
            </a:r>
            <a:r>
              <a:rPr sz="1700" spc="-5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профессионалов,</a:t>
            </a:r>
            <a:r>
              <a:rPr sz="1700" spc="-5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работающих</a:t>
            </a:r>
            <a:r>
              <a:rPr sz="1700" spc="-5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</a:t>
            </a:r>
            <a:r>
              <a:rPr sz="1700" spc="-5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различных</a:t>
            </a:r>
            <a:r>
              <a:rPr sz="1700" spc="-4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областях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промышленности</a:t>
            </a:r>
            <a:r>
              <a:rPr sz="17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sz="17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</a:t>
            </a:r>
            <a:r>
              <a:rPr sz="17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социальной</a:t>
            </a:r>
            <a:r>
              <a:rPr sz="17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сфере.</a:t>
            </a:r>
            <a:r>
              <a:rPr sz="17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Они</a:t>
            </a:r>
            <a:r>
              <a:rPr sz="17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трудятся</a:t>
            </a:r>
            <a:r>
              <a:rPr sz="17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spc="-2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на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благо</a:t>
            </a:r>
            <a:r>
              <a:rPr sz="17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Родины,</a:t>
            </a:r>
            <a:r>
              <a:rPr sz="1700" spc="-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ведут</a:t>
            </a:r>
            <a:r>
              <a:rPr sz="1700" spc="-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страну</a:t>
            </a:r>
            <a:r>
              <a:rPr sz="1700" spc="-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к</a:t>
            </a:r>
            <a:r>
              <a:rPr sz="17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большим</a:t>
            </a:r>
            <a:r>
              <a:rPr sz="1700" spc="-1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достижениям,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развивая</a:t>
            </a:r>
            <a:r>
              <a:rPr sz="1700" spc="-3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spc="-40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еѐ</a:t>
            </a:r>
            <a:r>
              <a:rPr sz="1700" spc="-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стратегический</a:t>
            </a:r>
            <a:r>
              <a:rPr sz="1700" spc="-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sz="1700" spc="-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экономический</a:t>
            </a:r>
            <a:r>
              <a:rPr sz="1700" spc="-1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потенциал.</a:t>
            </a:r>
            <a:endParaRPr sz="1700">
              <a:latin typeface="Franklin Gothic Medium"/>
              <a:cs typeface="Franklin Gothic Medium"/>
            </a:endParaRPr>
          </a:p>
          <a:p>
            <a:pPr marL="18415" marR="5080">
              <a:lnSpc>
                <a:spcPts val="1989"/>
              </a:lnSpc>
              <a:spcBef>
                <a:spcPts val="60"/>
              </a:spcBef>
            </a:pP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Сегодня</a:t>
            </a:r>
            <a:r>
              <a:rPr sz="17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наша</a:t>
            </a:r>
            <a:r>
              <a:rPr sz="17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общая</a:t>
            </a:r>
            <a:r>
              <a:rPr sz="17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задача</a:t>
            </a:r>
            <a:r>
              <a:rPr sz="1700" spc="-3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—</a:t>
            </a:r>
            <a:r>
              <a:rPr sz="1700" spc="-3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обеспечение</a:t>
            </a:r>
            <a:r>
              <a:rPr sz="1700" spc="-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технологического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лидерства</a:t>
            </a:r>
            <a:r>
              <a:rPr sz="1700" spc="-2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России,</a:t>
            </a:r>
            <a:r>
              <a:rPr sz="17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sz="1700" spc="-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роль</a:t>
            </a:r>
            <a:r>
              <a:rPr sz="1700" spc="-2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системы</a:t>
            </a:r>
            <a:r>
              <a:rPr sz="1700" spc="-2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СПО</a:t>
            </a:r>
            <a:r>
              <a:rPr sz="1700" spc="-2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</a:t>
            </a:r>
            <a:r>
              <a:rPr sz="1700" spc="-2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решении</a:t>
            </a:r>
            <a:r>
              <a:rPr sz="1700" spc="-3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spc="-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этой</a:t>
            </a:r>
            <a:endParaRPr sz="1700">
              <a:latin typeface="Franklin Gothic Medium"/>
              <a:cs typeface="Franklin Gothic Medium"/>
            </a:endParaRPr>
          </a:p>
          <a:p>
            <a:pPr marL="18415">
              <a:lnSpc>
                <a:spcPts val="1939"/>
              </a:lnSpc>
            </a:pPr>
            <a:r>
              <a:rPr sz="17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задачи</a:t>
            </a:r>
            <a:r>
              <a:rPr sz="1700" spc="-4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7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ключевая</a:t>
            </a:r>
            <a:r>
              <a:rPr sz="16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».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Министр</a:t>
            </a:r>
            <a:r>
              <a:rPr sz="1800" spc="-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просвещения</a:t>
            </a:r>
            <a:r>
              <a:rPr sz="1800" spc="-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Российской</a:t>
            </a:r>
            <a:r>
              <a:rPr sz="1800" spc="-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Федерации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800" b="1" dirty="0">
                <a:solidFill>
                  <a:srgbClr val="252525"/>
                </a:solidFill>
                <a:latin typeface="Calibri"/>
                <a:cs typeface="Calibri"/>
              </a:rPr>
              <a:t>Сергей</a:t>
            </a:r>
            <a:r>
              <a:rPr sz="1800" b="1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52525"/>
                </a:solidFill>
                <a:latin typeface="Calibri"/>
                <a:cs typeface="Calibri"/>
              </a:rPr>
              <a:t>Кравцов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5971" y="45721"/>
            <a:ext cx="4794383" cy="681164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340600" y="0"/>
            <a:ext cx="4854575" cy="6858000"/>
            <a:chOff x="7340600" y="0"/>
            <a:chExt cx="4854575" cy="6858000"/>
          </a:xfrm>
        </p:grpSpPr>
        <p:sp>
          <p:nvSpPr>
            <p:cNvPr id="6" name="object 6"/>
            <p:cNvSpPr/>
            <p:nvPr/>
          </p:nvSpPr>
          <p:spPr>
            <a:xfrm>
              <a:off x="8661908" y="0"/>
              <a:ext cx="3533140" cy="6858000"/>
            </a:xfrm>
            <a:custGeom>
              <a:avLst/>
              <a:gdLst/>
              <a:ahLst/>
              <a:cxnLst/>
              <a:rect l="l" t="t" r="r" b="b"/>
              <a:pathLst>
                <a:path w="3533140" h="6858000">
                  <a:moveTo>
                    <a:pt x="3412871" y="0"/>
                  </a:moveTo>
                  <a:lnTo>
                    <a:pt x="3364618" y="335"/>
                  </a:lnTo>
                  <a:lnTo>
                    <a:pt x="3316526" y="1339"/>
                  </a:lnTo>
                  <a:lnTo>
                    <a:pt x="3268599" y="3007"/>
                  </a:lnTo>
                  <a:lnTo>
                    <a:pt x="3220843" y="5335"/>
                  </a:lnTo>
                  <a:lnTo>
                    <a:pt x="3173260" y="8318"/>
                  </a:lnTo>
                  <a:lnTo>
                    <a:pt x="3125855" y="11952"/>
                  </a:lnTo>
                  <a:lnTo>
                    <a:pt x="3078633" y="16232"/>
                  </a:lnTo>
                  <a:lnTo>
                    <a:pt x="3031599" y="21154"/>
                  </a:lnTo>
                  <a:lnTo>
                    <a:pt x="2984756" y="26713"/>
                  </a:lnTo>
                  <a:lnTo>
                    <a:pt x="2938109" y="32906"/>
                  </a:lnTo>
                  <a:lnTo>
                    <a:pt x="2891662" y="39727"/>
                  </a:lnTo>
                  <a:lnTo>
                    <a:pt x="2845420" y="47173"/>
                  </a:lnTo>
                  <a:lnTo>
                    <a:pt x="2799388" y="55239"/>
                  </a:lnTo>
                  <a:lnTo>
                    <a:pt x="2753568" y="63920"/>
                  </a:lnTo>
                  <a:lnTo>
                    <a:pt x="2707967" y="73213"/>
                  </a:lnTo>
                  <a:lnTo>
                    <a:pt x="2662588" y="83112"/>
                  </a:lnTo>
                  <a:lnTo>
                    <a:pt x="2617435" y="93613"/>
                  </a:lnTo>
                  <a:lnTo>
                    <a:pt x="2572514" y="104713"/>
                  </a:lnTo>
                  <a:lnTo>
                    <a:pt x="2527828" y="116405"/>
                  </a:lnTo>
                  <a:lnTo>
                    <a:pt x="2483381" y="128687"/>
                  </a:lnTo>
                  <a:lnTo>
                    <a:pt x="2439179" y="141554"/>
                  </a:lnTo>
                  <a:lnTo>
                    <a:pt x="2395226" y="155001"/>
                  </a:lnTo>
                  <a:lnTo>
                    <a:pt x="2351526" y="169024"/>
                  </a:lnTo>
                  <a:lnTo>
                    <a:pt x="2308083" y="183618"/>
                  </a:lnTo>
                  <a:lnTo>
                    <a:pt x="2264901" y="198779"/>
                  </a:lnTo>
                  <a:lnTo>
                    <a:pt x="2221986" y="214503"/>
                  </a:lnTo>
                  <a:lnTo>
                    <a:pt x="2179341" y="230785"/>
                  </a:lnTo>
                  <a:lnTo>
                    <a:pt x="2136972" y="247621"/>
                  </a:lnTo>
                  <a:lnTo>
                    <a:pt x="2094881" y="265007"/>
                  </a:lnTo>
                  <a:lnTo>
                    <a:pt x="2053075" y="282937"/>
                  </a:lnTo>
                  <a:lnTo>
                    <a:pt x="2011556" y="301408"/>
                  </a:lnTo>
                  <a:lnTo>
                    <a:pt x="1970330" y="320415"/>
                  </a:lnTo>
                  <a:lnTo>
                    <a:pt x="1929400" y="339954"/>
                  </a:lnTo>
                  <a:lnTo>
                    <a:pt x="1888772" y="360021"/>
                  </a:lnTo>
                  <a:lnTo>
                    <a:pt x="1848450" y="380610"/>
                  </a:lnTo>
                  <a:lnTo>
                    <a:pt x="1808437" y="401718"/>
                  </a:lnTo>
                  <a:lnTo>
                    <a:pt x="1768739" y="423340"/>
                  </a:lnTo>
                  <a:lnTo>
                    <a:pt x="1729360" y="445472"/>
                  </a:lnTo>
                  <a:lnTo>
                    <a:pt x="1690304" y="468110"/>
                  </a:lnTo>
                  <a:lnTo>
                    <a:pt x="1651575" y="491248"/>
                  </a:lnTo>
                  <a:lnTo>
                    <a:pt x="1613178" y="514883"/>
                  </a:lnTo>
                  <a:lnTo>
                    <a:pt x="1575118" y="539009"/>
                  </a:lnTo>
                  <a:lnTo>
                    <a:pt x="1537398" y="563624"/>
                  </a:lnTo>
                  <a:lnTo>
                    <a:pt x="1500024" y="588722"/>
                  </a:lnTo>
                  <a:lnTo>
                    <a:pt x="1462999" y="614299"/>
                  </a:lnTo>
                  <a:lnTo>
                    <a:pt x="1426328" y="640350"/>
                  </a:lnTo>
                  <a:lnTo>
                    <a:pt x="1390015" y="666872"/>
                  </a:lnTo>
                  <a:lnTo>
                    <a:pt x="1354064" y="693859"/>
                  </a:lnTo>
                  <a:lnTo>
                    <a:pt x="1318481" y="721307"/>
                  </a:lnTo>
                  <a:lnTo>
                    <a:pt x="1283269" y="749213"/>
                  </a:lnTo>
                  <a:lnTo>
                    <a:pt x="1248433" y="777571"/>
                  </a:lnTo>
                  <a:lnTo>
                    <a:pt x="1213978" y="806377"/>
                  </a:lnTo>
                  <a:lnTo>
                    <a:pt x="1179906" y="835626"/>
                  </a:lnTo>
                  <a:lnTo>
                    <a:pt x="1146224" y="865315"/>
                  </a:lnTo>
                  <a:lnTo>
                    <a:pt x="1112935" y="895439"/>
                  </a:lnTo>
                  <a:lnTo>
                    <a:pt x="1080044" y="925993"/>
                  </a:lnTo>
                  <a:lnTo>
                    <a:pt x="1047555" y="956973"/>
                  </a:lnTo>
                  <a:lnTo>
                    <a:pt x="1015472" y="988375"/>
                  </a:lnTo>
                  <a:lnTo>
                    <a:pt x="983801" y="1020194"/>
                  </a:lnTo>
                  <a:lnTo>
                    <a:pt x="952544" y="1052425"/>
                  </a:lnTo>
                  <a:lnTo>
                    <a:pt x="921707" y="1085065"/>
                  </a:lnTo>
                  <a:lnTo>
                    <a:pt x="891295" y="1118110"/>
                  </a:lnTo>
                  <a:lnTo>
                    <a:pt x="861311" y="1151553"/>
                  </a:lnTo>
                  <a:lnTo>
                    <a:pt x="831759" y="1185392"/>
                  </a:lnTo>
                  <a:lnTo>
                    <a:pt x="802645" y="1219622"/>
                  </a:lnTo>
                  <a:lnTo>
                    <a:pt x="773973" y="1254238"/>
                  </a:lnTo>
                  <a:lnTo>
                    <a:pt x="745746" y="1289236"/>
                  </a:lnTo>
                  <a:lnTo>
                    <a:pt x="717970" y="1324612"/>
                  </a:lnTo>
                  <a:lnTo>
                    <a:pt x="690648" y="1360361"/>
                  </a:lnTo>
                  <a:lnTo>
                    <a:pt x="663786" y="1396478"/>
                  </a:lnTo>
                  <a:lnTo>
                    <a:pt x="637387" y="1432960"/>
                  </a:lnTo>
                  <a:lnTo>
                    <a:pt x="611457" y="1469802"/>
                  </a:lnTo>
                  <a:lnTo>
                    <a:pt x="585998" y="1506999"/>
                  </a:lnTo>
                  <a:lnTo>
                    <a:pt x="561016" y="1544548"/>
                  </a:lnTo>
                  <a:lnTo>
                    <a:pt x="536515" y="1582443"/>
                  </a:lnTo>
                  <a:lnTo>
                    <a:pt x="512500" y="1620680"/>
                  </a:lnTo>
                  <a:lnTo>
                    <a:pt x="488975" y="1659256"/>
                  </a:lnTo>
                  <a:lnTo>
                    <a:pt x="465944" y="1698164"/>
                  </a:lnTo>
                  <a:lnTo>
                    <a:pt x="443411" y="1737402"/>
                  </a:lnTo>
                  <a:lnTo>
                    <a:pt x="421382" y="1776965"/>
                  </a:lnTo>
                  <a:lnTo>
                    <a:pt x="399860" y="1816848"/>
                  </a:lnTo>
                  <a:lnTo>
                    <a:pt x="378849" y="1857047"/>
                  </a:lnTo>
                  <a:lnTo>
                    <a:pt x="358355" y="1897557"/>
                  </a:lnTo>
                  <a:lnTo>
                    <a:pt x="338382" y="1938374"/>
                  </a:lnTo>
                  <a:lnTo>
                    <a:pt x="318933" y="1979494"/>
                  </a:lnTo>
                  <a:lnTo>
                    <a:pt x="300014" y="2020912"/>
                  </a:lnTo>
                  <a:lnTo>
                    <a:pt x="281628" y="2062624"/>
                  </a:lnTo>
                  <a:lnTo>
                    <a:pt x="263781" y="2104625"/>
                  </a:lnTo>
                  <a:lnTo>
                    <a:pt x="246476" y="2146911"/>
                  </a:lnTo>
                  <a:lnTo>
                    <a:pt x="229718" y="2189478"/>
                  </a:lnTo>
                  <a:lnTo>
                    <a:pt x="213511" y="2232321"/>
                  </a:lnTo>
                  <a:lnTo>
                    <a:pt x="197860" y="2275436"/>
                  </a:lnTo>
                  <a:lnTo>
                    <a:pt x="182768" y="2318819"/>
                  </a:lnTo>
                  <a:lnTo>
                    <a:pt x="168242" y="2362464"/>
                  </a:lnTo>
                  <a:lnTo>
                    <a:pt x="154284" y="2406368"/>
                  </a:lnTo>
                  <a:lnTo>
                    <a:pt x="140899" y="2450526"/>
                  </a:lnTo>
                  <a:lnTo>
                    <a:pt x="128092" y="2494934"/>
                  </a:lnTo>
                  <a:lnTo>
                    <a:pt x="115867" y="2539587"/>
                  </a:lnTo>
                  <a:lnTo>
                    <a:pt x="104228" y="2584481"/>
                  </a:lnTo>
                  <a:lnTo>
                    <a:pt x="93180" y="2629612"/>
                  </a:lnTo>
                  <a:lnTo>
                    <a:pt x="82727" y="2674974"/>
                  </a:lnTo>
                  <a:lnTo>
                    <a:pt x="72874" y="2720565"/>
                  </a:lnTo>
                  <a:lnTo>
                    <a:pt x="63625" y="2766379"/>
                  </a:lnTo>
                  <a:lnTo>
                    <a:pt x="54984" y="2812411"/>
                  </a:lnTo>
                  <a:lnTo>
                    <a:pt x="46955" y="2858658"/>
                  </a:lnTo>
                  <a:lnTo>
                    <a:pt x="39544" y="2905116"/>
                  </a:lnTo>
                  <a:lnTo>
                    <a:pt x="32754" y="2951779"/>
                  </a:lnTo>
                  <a:lnTo>
                    <a:pt x="26590" y="2998643"/>
                  </a:lnTo>
                  <a:lnTo>
                    <a:pt x="21056" y="3045704"/>
                  </a:lnTo>
                  <a:lnTo>
                    <a:pt x="16157" y="3092958"/>
                  </a:lnTo>
                  <a:lnTo>
                    <a:pt x="11896" y="3140399"/>
                  </a:lnTo>
                  <a:lnTo>
                    <a:pt x="8279" y="3188025"/>
                  </a:lnTo>
                  <a:lnTo>
                    <a:pt x="5310" y="3235829"/>
                  </a:lnTo>
                  <a:lnTo>
                    <a:pt x="2993" y="3283809"/>
                  </a:lnTo>
                  <a:lnTo>
                    <a:pt x="1333" y="3331959"/>
                  </a:lnTo>
                  <a:lnTo>
                    <a:pt x="334" y="3380274"/>
                  </a:lnTo>
                  <a:lnTo>
                    <a:pt x="0" y="3428752"/>
                  </a:lnTo>
                  <a:lnTo>
                    <a:pt x="342" y="3477806"/>
                  </a:lnTo>
                  <a:lnTo>
                    <a:pt x="1365" y="3526694"/>
                  </a:lnTo>
                  <a:lnTo>
                    <a:pt x="3066" y="3575413"/>
                  </a:lnTo>
                  <a:lnTo>
                    <a:pt x="5438" y="3623957"/>
                  </a:lnTo>
                  <a:lnTo>
                    <a:pt x="8478" y="3672321"/>
                  </a:lnTo>
                  <a:lnTo>
                    <a:pt x="12182" y="3720502"/>
                  </a:lnTo>
                  <a:lnTo>
                    <a:pt x="16544" y="3768494"/>
                  </a:lnTo>
                  <a:lnTo>
                    <a:pt x="21560" y="3816294"/>
                  </a:lnTo>
                  <a:lnTo>
                    <a:pt x="27225" y="3863896"/>
                  </a:lnTo>
                  <a:lnTo>
                    <a:pt x="33536" y="3911296"/>
                  </a:lnTo>
                  <a:lnTo>
                    <a:pt x="40487" y="3958490"/>
                  </a:lnTo>
                  <a:lnTo>
                    <a:pt x="48074" y="4005472"/>
                  </a:lnTo>
                  <a:lnTo>
                    <a:pt x="56292" y="4052238"/>
                  </a:lnTo>
                  <a:lnTo>
                    <a:pt x="65137" y="4098785"/>
                  </a:lnTo>
                  <a:lnTo>
                    <a:pt x="74604" y="4145106"/>
                  </a:lnTo>
                  <a:lnTo>
                    <a:pt x="84689" y="4191198"/>
                  </a:lnTo>
                  <a:lnTo>
                    <a:pt x="95387" y="4237056"/>
                  </a:lnTo>
                  <a:lnTo>
                    <a:pt x="106693" y="4282675"/>
                  </a:lnTo>
                  <a:lnTo>
                    <a:pt x="118604" y="4328051"/>
                  </a:lnTo>
                  <a:lnTo>
                    <a:pt x="131114" y="4373179"/>
                  </a:lnTo>
                  <a:lnTo>
                    <a:pt x="144219" y="4418056"/>
                  </a:lnTo>
                  <a:lnTo>
                    <a:pt x="157915" y="4462675"/>
                  </a:lnTo>
                  <a:lnTo>
                    <a:pt x="172196" y="4507033"/>
                  </a:lnTo>
                  <a:lnTo>
                    <a:pt x="187059" y="4551124"/>
                  </a:lnTo>
                  <a:lnTo>
                    <a:pt x="202498" y="4594946"/>
                  </a:lnTo>
                  <a:lnTo>
                    <a:pt x="218510" y="4638492"/>
                  </a:lnTo>
                  <a:lnTo>
                    <a:pt x="235089" y="4681758"/>
                  </a:lnTo>
                  <a:lnTo>
                    <a:pt x="252231" y="4724740"/>
                  </a:lnTo>
                  <a:lnTo>
                    <a:pt x="269932" y="4767434"/>
                  </a:lnTo>
                  <a:lnTo>
                    <a:pt x="288187" y="4809834"/>
                  </a:lnTo>
                  <a:lnTo>
                    <a:pt x="306992" y="4851936"/>
                  </a:lnTo>
                  <a:lnTo>
                    <a:pt x="326341" y="4893735"/>
                  </a:lnTo>
                  <a:lnTo>
                    <a:pt x="346231" y="4935227"/>
                  </a:lnTo>
                  <a:lnTo>
                    <a:pt x="366657" y="4976408"/>
                  </a:lnTo>
                  <a:lnTo>
                    <a:pt x="387614" y="5017272"/>
                  </a:lnTo>
                  <a:lnTo>
                    <a:pt x="409098" y="5057816"/>
                  </a:lnTo>
                  <a:lnTo>
                    <a:pt x="431103" y="5098034"/>
                  </a:lnTo>
                  <a:lnTo>
                    <a:pt x="453627" y="5137922"/>
                  </a:lnTo>
                  <a:lnTo>
                    <a:pt x="476664" y="5177476"/>
                  </a:lnTo>
                  <a:lnTo>
                    <a:pt x="500209" y="5216691"/>
                  </a:lnTo>
                  <a:lnTo>
                    <a:pt x="524258" y="5255562"/>
                  </a:lnTo>
                  <a:lnTo>
                    <a:pt x="548807" y="5294084"/>
                  </a:lnTo>
                  <a:lnTo>
                    <a:pt x="573851" y="5332254"/>
                  </a:lnTo>
                  <a:lnTo>
                    <a:pt x="599385" y="5370067"/>
                  </a:lnTo>
                  <a:lnTo>
                    <a:pt x="625404" y="5407518"/>
                  </a:lnTo>
                  <a:lnTo>
                    <a:pt x="651906" y="5444602"/>
                  </a:lnTo>
                  <a:lnTo>
                    <a:pt x="678883" y="5481315"/>
                  </a:lnTo>
                  <a:lnTo>
                    <a:pt x="706334" y="5517653"/>
                  </a:lnTo>
                  <a:lnTo>
                    <a:pt x="734251" y="5553610"/>
                  </a:lnTo>
                  <a:lnTo>
                    <a:pt x="762632" y="5589182"/>
                  </a:lnTo>
                  <a:lnTo>
                    <a:pt x="791471" y="5624366"/>
                  </a:lnTo>
                  <a:lnTo>
                    <a:pt x="820765" y="5659155"/>
                  </a:lnTo>
                  <a:lnTo>
                    <a:pt x="850507" y="5693546"/>
                  </a:lnTo>
                  <a:lnTo>
                    <a:pt x="880695" y="5727534"/>
                  </a:lnTo>
                  <a:lnTo>
                    <a:pt x="911323" y="5761114"/>
                  </a:lnTo>
                  <a:lnTo>
                    <a:pt x="942387" y="5794282"/>
                  </a:lnTo>
                  <a:lnTo>
                    <a:pt x="973882" y="5827033"/>
                  </a:lnTo>
                  <a:lnTo>
                    <a:pt x="1005804" y="5859363"/>
                  </a:lnTo>
                  <a:lnTo>
                    <a:pt x="1038148" y="5891267"/>
                  </a:lnTo>
                  <a:lnTo>
                    <a:pt x="1070910" y="5922741"/>
                  </a:lnTo>
                  <a:lnTo>
                    <a:pt x="1104085" y="5953780"/>
                  </a:lnTo>
                  <a:lnTo>
                    <a:pt x="1137668" y="5984379"/>
                  </a:lnTo>
                  <a:lnTo>
                    <a:pt x="1171655" y="6014534"/>
                  </a:lnTo>
                  <a:lnTo>
                    <a:pt x="1206042" y="6044240"/>
                  </a:lnTo>
                  <a:lnTo>
                    <a:pt x="1240823" y="6073493"/>
                  </a:lnTo>
                  <a:lnTo>
                    <a:pt x="1275995" y="6102288"/>
                  </a:lnTo>
                  <a:lnTo>
                    <a:pt x="1311553" y="6130621"/>
                  </a:lnTo>
                  <a:lnTo>
                    <a:pt x="1347492" y="6158486"/>
                  </a:lnTo>
                  <a:lnTo>
                    <a:pt x="1383808" y="6185880"/>
                  </a:lnTo>
                  <a:lnTo>
                    <a:pt x="1420496" y="6212798"/>
                  </a:lnTo>
                  <a:lnTo>
                    <a:pt x="1457551" y="6239236"/>
                  </a:lnTo>
                  <a:lnTo>
                    <a:pt x="1494970" y="6265188"/>
                  </a:lnTo>
                  <a:lnTo>
                    <a:pt x="1532747" y="6290650"/>
                  </a:lnTo>
                  <a:lnTo>
                    <a:pt x="1570878" y="6315618"/>
                  </a:lnTo>
                  <a:lnTo>
                    <a:pt x="1609358" y="6340087"/>
                  </a:lnTo>
                  <a:lnTo>
                    <a:pt x="1648184" y="6364052"/>
                  </a:lnTo>
                  <a:lnTo>
                    <a:pt x="1687349" y="6387509"/>
                  </a:lnTo>
                  <a:lnTo>
                    <a:pt x="1726851" y="6410454"/>
                  </a:lnTo>
                  <a:lnTo>
                    <a:pt x="1766684" y="6432881"/>
                  </a:lnTo>
                  <a:lnTo>
                    <a:pt x="1806843" y="6454787"/>
                  </a:lnTo>
                  <a:lnTo>
                    <a:pt x="1847324" y="6476166"/>
                  </a:lnTo>
                  <a:lnTo>
                    <a:pt x="1888124" y="6497014"/>
                  </a:lnTo>
                  <a:lnTo>
                    <a:pt x="1929236" y="6517327"/>
                  </a:lnTo>
                  <a:lnTo>
                    <a:pt x="1970657" y="6537099"/>
                  </a:lnTo>
                  <a:lnTo>
                    <a:pt x="2012381" y="6556327"/>
                  </a:lnTo>
                  <a:lnTo>
                    <a:pt x="2054405" y="6575006"/>
                  </a:lnTo>
                  <a:lnTo>
                    <a:pt x="2096724" y="6593131"/>
                  </a:lnTo>
                  <a:lnTo>
                    <a:pt x="2139333" y="6610697"/>
                  </a:lnTo>
                  <a:lnTo>
                    <a:pt x="2182228" y="6627701"/>
                  </a:lnTo>
                  <a:lnTo>
                    <a:pt x="2225405" y="6644137"/>
                  </a:lnTo>
                  <a:lnTo>
                    <a:pt x="2268858" y="6660001"/>
                  </a:lnTo>
                  <a:lnTo>
                    <a:pt x="2312583" y="6675289"/>
                  </a:lnTo>
                  <a:lnTo>
                    <a:pt x="2356575" y="6689995"/>
                  </a:lnTo>
                  <a:lnTo>
                    <a:pt x="2400831" y="6704116"/>
                  </a:lnTo>
                  <a:lnTo>
                    <a:pt x="2445345" y="6717646"/>
                  </a:lnTo>
                  <a:lnTo>
                    <a:pt x="2490113" y="6730582"/>
                  </a:lnTo>
                  <a:lnTo>
                    <a:pt x="2535131" y="6742918"/>
                  </a:lnTo>
                  <a:lnTo>
                    <a:pt x="2580393" y="6754649"/>
                  </a:lnTo>
                  <a:lnTo>
                    <a:pt x="2625896" y="6765773"/>
                  </a:lnTo>
                  <a:lnTo>
                    <a:pt x="2671634" y="6776283"/>
                  </a:lnTo>
                  <a:lnTo>
                    <a:pt x="2717604" y="6786175"/>
                  </a:lnTo>
                  <a:lnTo>
                    <a:pt x="2763800" y="6795445"/>
                  </a:lnTo>
                  <a:lnTo>
                    <a:pt x="2810219" y="6804088"/>
                  </a:lnTo>
                  <a:lnTo>
                    <a:pt x="2856855" y="6812100"/>
                  </a:lnTo>
                  <a:lnTo>
                    <a:pt x="2903704" y="6819476"/>
                  </a:lnTo>
                  <a:lnTo>
                    <a:pt x="2950761" y="6826211"/>
                  </a:lnTo>
                  <a:lnTo>
                    <a:pt x="2998023" y="6832301"/>
                  </a:lnTo>
                  <a:lnTo>
                    <a:pt x="3045483" y="6837742"/>
                  </a:lnTo>
                  <a:lnTo>
                    <a:pt x="3093139" y="6842528"/>
                  </a:lnTo>
                  <a:lnTo>
                    <a:pt x="3140985" y="6846655"/>
                  </a:lnTo>
                  <a:lnTo>
                    <a:pt x="3189017" y="6850119"/>
                  </a:lnTo>
                  <a:lnTo>
                    <a:pt x="3237230" y="6852915"/>
                  </a:lnTo>
                  <a:lnTo>
                    <a:pt x="3412871" y="6857379"/>
                  </a:lnTo>
                  <a:lnTo>
                    <a:pt x="3529457" y="6854403"/>
                  </a:lnTo>
                  <a:lnTo>
                    <a:pt x="3529457" y="3007"/>
                  </a:lnTo>
                  <a:lnTo>
                    <a:pt x="3532923" y="3007"/>
                  </a:lnTo>
                  <a:lnTo>
                    <a:pt x="3412871" y="0"/>
                  </a:lnTo>
                  <a:close/>
                </a:path>
              </a:pathLst>
            </a:custGeom>
            <a:solidFill>
              <a:srgbClr val="4F6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0600" y="2203576"/>
              <a:ext cx="3599567" cy="348042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574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4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ИСТОРИЯ</a:t>
            </a:r>
            <a:r>
              <a:rPr spc="-180" dirty="0"/>
              <a:t> </a:t>
            </a:r>
            <a:r>
              <a:rPr spc="-10" dirty="0"/>
              <a:t>ПРАЗДНИКА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0352" y="1023867"/>
            <a:ext cx="10147935" cy="2573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13976"/>
                </a:solidFill>
                <a:latin typeface="Franklin Gothic Medium"/>
                <a:cs typeface="Franklin Gothic Medium"/>
              </a:rPr>
              <a:t>2</a:t>
            </a:r>
            <a:r>
              <a:rPr sz="1800" spc="-50" dirty="0">
                <a:solidFill>
                  <a:srgbClr val="213976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13976"/>
                </a:solidFill>
                <a:latin typeface="Franklin Gothic Medium"/>
                <a:cs typeface="Franklin Gothic Medium"/>
              </a:rPr>
              <a:t>октября</a:t>
            </a:r>
            <a:r>
              <a:rPr sz="1800" spc="-50" dirty="0">
                <a:solidFill>
                  <a:srgbClr val="213976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13976"/>
                </a:solidFill>
                <a:latin typeface="Franklin Gothic Medium"/>
                <a:cs typeface="Franklin Gothic Medium"/>
              </a:rPr>
              <a:t>1940</a:t>
            </a:r>
            <a:r>
              <a:rPr sz="1800" spc="-45" dirty="0">
                <a:solidFill>
                  <a:srgbClr val="213976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13976"/>
                </a:solidFill>
                <a:latin typeface="Franklin Gothic Medium"/>
                <a:cs typeface="Franklin Gothic Medium"/>
              </a:rPr>
              <a:t>года</a:t>
            </a:r>
            <a:r>
              <a:rPr sz="1800" spc="-45" dirty="0">
                <a:solidFill>
                  <a:srgbClr val="213976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изданием</a:t>
            </a:r>
            <a:r>
              <a:rPr sz="1800" spc="-5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Указа</a:t>
            </a:r>
            <a:r>
              <a:rPr sz="1800" spc="-5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Президиума</a:t>
            </a:r>
            <a:r>
              <a:rPr sz="1800" spc="-4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Верховного</a:t>
            </a:r>
            <a:r>
              <a:rPr sz="1800" spc="-5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Совета</a:t>
            </a:r>
            <a:r>
              <a:rPr sz="1800" spc="-5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spc="-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СССР</a:t>
            </a:r>
            <a:endParaRPr sz="1800">
              <a:latin typeface="Franklin Gothic Medium"/>
              <a:cs typeface="Franklin Gothic Medium"/>
            </a:endParaRPr>
          </a:p>
          <a:p>
            <a:pPr marL="18415" marR="5080" indent="-6350" algn="just">
              <a:lnSpc>
                <a:spcPct val="97500"/>
              </a:lnSpc>
              <a:spcBef>
                <a:spcPts val="90"/>
              </a:spcBef>
            </a:pP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«О</a:t>
            </a:r>
            <a:r>
              <a:rPr sz="1800" spc="-4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государственных</a:t>
            </a:r>
            <a:r>
              <a:rPr sz="1800" spc="-4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трудовых</a:t>
            </a:r>
            <a:r>
              <a:rPr sz="1800" spc="-5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резервах»</a:t>
            </a:r>
            <a:r>
              <a:rPr sz="1800" spc="-5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завершился</a:t>
            </a:r>
            <a:r>
              <a:rPr sz="1800" spc="-4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период</a:t>
            </a:r>
            <a:r>
              <a:rPr sz="1800" spc="-5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поиска</a:t>
            </a:r>
            <a:r>
              <a:rPr sz="1800" spc="-4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оптимальных</a:t>
            </a:r>
            <a:r>
              <a:rPr sz="1800" spc="-5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форм</a:t>
            </a:r>
            <a:r>
              <a:rPr sz="1800" spc="-4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подготовки квалифицированных</a:t>
            </a:r>
            <a:r>
              <a:rPr sz="18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рабочих</a:t>
            </a:r>
            <a:r>
              <a:rPr sz="1800" spc="-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кадров.</a:t>
            </a:r>
            <a:r>
              <a:rPr sz="1800" spc="-2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Именно</a:t>
            </a:r>
            <a:r>
              <a:rPr sz="1800" spc="-3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</a:t>
            </a:r>
            <a:r>
              <a:rPr sz="1800" spc="-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этот</a:t>
            </a:r>
            <a:r>
              <a:rPr sz="1800" spc="-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день</a:t>
            </a:r>
            <a:r>
              <a:rPr sz="18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</a:t>
            </a:r>
            <a:r>
              <a:rPr sz="1800" spc="-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России</a:t>
            </a:r>
            <a:r>
              <a:rPr sz="1800" spc="-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</a:t>
            </a:r>
            <a:r>
              <a:rPr sz="1800" spc="-3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2022</a:t>
            </a:r>
            <a:r>
              <a:rPr sz="1800" spc="-2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года</a:t>
            </a:r>
            <a:r>
              <a:rPr sz="18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Указом</a:t>
            </a:r>
            <a:r>
              <a:rPr sz="1800" spc="-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Президента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Российской</a:t>
            </a:r>
            <a:r>
              <a:rPr sz="18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Федерации</a:t>
            </a:r>
            <a:r>
              <a:rPr sz="18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установлен</a:t>
            </a:r>
            <a:r>
              <a:rPr sz="2000" spc="-4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День</a:t>
            </a:r>
            <a:r>
              <a:rPr sz="2000" spc="-3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среднего</a:t>
            </a:r>
            <a:r>
              <a:rPr sz="2000" spc="-35" dirty="0">
                <a:solidFill>
                  <a:srgbClr val="4F6CB0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профессионального</a:t>
            </a:r>
            <a:r>
              <a:rPr sz="2000" spc="-35" dirty="0">
                <a:solidFill>
                  <a:srgbClr val="4F6CB0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образования.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endParaRPr sz="1800">
              <a:latin typeface="Franklin Gothic Medium"/>
              <a:cs typeface="Franklin Gothic Medium"/>
            </a:endParaRPr>
          </a:p>
          <a:p>
            <a:pPr marL="18415" marR="244475" indent="-6350">
              <a:lnSpc>
                <a:spcPct val="97600"/>
              </a:lnSpc>
            </a:pP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Стройная</a:t>
            </a:r>
            <a:r>
              <a:rPr sz="1800" spc="-3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система</a:t>
            </a:r>
            <a:r>
              <a:rPr sz="1800" spc="-2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централизованного</a:t>
            </a:r>
            <a:r>
              <a:rPr sz="18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рекрутирования</a:t>
            </a:r>
            <a:r>
              <a:rPr sz="18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sz="18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обучения</a:t>
            </a:r>
            <a:r>
              <a:rPr sz="18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была</a:t>
            </a:r>
            <a:r>
              <a:rPr sz="18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создана</a:t>
            </a:r>
            <a:r>
              <a:rPr sz="18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</a:t>
            </a:r>
            <a:r>
              <a:rPr sz="1800" spc="-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условиях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стремительного</a:t>
            </a:r>
            <a:r>
              <a:rPr sz="1800" spc="-5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развития</a:t>
            </a:r>
            <a:r>
              <a:rPr sz="1800" spc="-5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экономики</a:t>
            </a:r>
            <a:r>
              <a:rPr sz="1800" spc="-3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sz="1800" spc="-4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острого</a:t>
            </a:r>
            <a:r>
              <a:rPr sz="1800" spc="-4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дефицита</a:t>
            </a:r>
            <a:r>
              <a:rPr sz="1800" spc="-3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кадров.</a:t>
            </a:r>
            <a:r>
              <a:rPr sz="1800" spc="-4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Она</a:t>
            </a:r>
            <a:r>
              <a:rPr sz="1800" spc="-4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зарекомендовала</a:t>
            </a:r>
            <a:r>
              <a:rPr sz="1800" spc="-4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себя</a:t>
            </a:r>
            <a:r>
              <a:rPr sz="1800" spc="-5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spc="-2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как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эффективный</a:t>
            </a:r>
            <a:r>
              <a:rPr sz="1800" spc="-5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инструмент</a:t>
            </a:r>
            <a:r>
              <a:rPr sz="1800" spc="-4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обеспечения</a:t>
            </a:r>
            <a:r>
              <a:rPr sz="1800" spc="-3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потребностей</a:t>
            </a:r>
            <a:r>
              <a:rPr sz="1800" spc="-3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предприятий</a:t>
            </a:r>
            <a:r>
              <a:rPr sz="1800" spc="-4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sz="1800" spc="-4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организаций</a:t>
            </a:r>
            <a:r>
              <a:rPr sz="1800" spc="-3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</a:t>
            </a:r>
            <a:r>
              <a:rPr sz="1800" spc="-4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тяжелейших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условиях</a:t>
            </a:r>
            <a:r>
              <a:rPr sz="1800" spc="-2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Великой</a:t>
            </a:r>
            <a:r>
              <a:rPr sz="1800" spc="-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Отечественной</a:t>
            </a:r>
            <a:r>
              <a:rPr sz="1800" spc="-1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войны</a:t>
            </a:r>
            <a:r>
              <a:rPr sz="1800" spc="-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sz="1800" spc="-1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первых</a:t>
            </a:r>
            <a:r>
              <a:rPr sz="1800" spc="-3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послевоенных</a:t>
            </a:r>
            <a:r>
              <a:rPr sz="1800" spc="-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восстановительных</a:t>
            </a:r>
            <a:r>
              <a:rPr sz="1800" spc="-1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пятилеток.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8519" y="4456564"/>
            <a:ext cx="7292340" cy="91059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-635">
              <a:lnSpc>
                <a:spcPct val="95100"/>
              </a:lnSpc>
              <a:spcBef>
                <a:spcPts val="220"/>
              </a:spcBef>
            </a:pPr>
            <a:r>
              <a:rPr sz="20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</a:t>
            </a:r>
            <a:r>
              <a:rPr sz="2000" spc="-3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этой</a:t>
            </a:r>
            <a:r>
              <a:rPr sz="2000" spc="-3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связи</a:t>
            </a:r>
            <a:r>
              <a:rPr sz="2000" spc="-45" dirty="0">
                <a:solidFill>
                  <a:srgbClr val="4F6CB0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юбилей</a:t>
            </a:r>
            <a:r>
              <a:rPr sz="2000" spc="-45" dirty="0">
                <a:solidFill>
                  <a:srgbClr val="4F6CB0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системы</a:t>
            </a:r>
            <a:r>
              <a:rPr sz="2000" spc="-3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СПО</a:t>
            </a:r>
            <a:r>
              <a:rPr sz="2000" spc="-45" dirty="0">
                <a:solidFill>
                  <a:srgbClr val="4F6CB0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тесно</a:t>
            </a:r>
            <a:r>
              <a:rPr sz="2000" spc="-3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переплетается</a:t>
            </a:r>
            <a:r>
              <a:rPr sz="2000" spc="-35" dirty="0">
                <a:solidFill>
                  <a:srgbClr val="4F6CB0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с</a:t>
            </a:r>
            <a:r>
              <a:rPr sz="2000" spc="-3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другой </a:t>
            </a:r>
            <a:r>
              <a:rPr sz="200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важнейшей</a:t>
            </a:r>
            <a:r>
              <a:rPr sz="2000" spc="-25" dirty="0">
                <a:solidFill>
                  <a:srgbClr val="4F6CB0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датой</a:t>
            </a:r>
            <a:r>
              <a:rPr sz="2000" spc="-25" dirty="0">
                <a:solidFill>
                  <a:srgbClr val="4F6CB0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2025</a:t>
            </a:r>
            <a:r>
              <a:rPr sz="2000" spc="-35" dirty="0">
                <a:solidFill>
                  <a:srgbClr val="4F6CB0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года</a:t>
            </a:r>
            <a:r>
              <a:rPr sz="2000" spc="-2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–</a:t>
            </a:r>
            <a:r>
              <a:rPr sz="2000" spc="-2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213976"/>
                </a:solidFill>
                <a:latin typeface="Franklin Gothic Medium"/>
                <a:cs typeface="Franklin Gothic Medium"/>
              </a:rPr>
              <a:t>80-</a:t>
            </a:r>
            <a:r>
              <a:rPr sz="2000" dirty="0">
                <a:solidFill>
                  <a:srgbClr val="213976"/>
                </a:solidFill>
                <a:latin typeface="Franklin Gothic Medium"/>
                <a:cs typeface="Franklin Gothic Medium"/>
              </a:rPr>
              <a:t>летием</a:t>
            </a:r>
            <a:r>
              <a:rPr sz="2000" spc="-25" dirty="0">
                <a:solidFill>
                  <a:srgbClr val="213976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213976"/>
                </a:solidFill>
                <a:latin typeface="Franklin Gothic Medium"/>
                <a:cs typeface="Franklin Gothic Medium"/>
              </a:rPr>
              <a:t>Победы</a:t>
            </a:r>
            <a:r>
              <a:rPr sz="2000" spc="-25" dirty="0">
                <a:solidFill>
                  <a:srgbClr val="213976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213976"/>
                </a:solidFill>
                <a:latin typeface="Franklin Gothic Medium"/>
                <a:cs typeface="Franklin Gothic Medium"/>
              </a:rPr>
              <a:t>в</a:t>
            </a:r>
            <a:r>
              <a:rPr sz="2000" spc="-25" dirty="0">
                <a:solidFill>
                  <a:srgbClr val="213976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213976"/>
                </a:solidFill>
                <a:latin typeface="Franklin Gothic Medium"/>
                <a:cs typeface="Franklin Gothic Medium"/>
              </a:rPr>
              <a:t>Великой </a:t>
            </a:r>
            <a:r>
              <a:rPr sz="2000" dirty="0">
                <a:solidFill>
                  <a:srgbClr val="213976"/>
                </a:solidFill>
                <a:latin typeface="Franklin Gothic Medium"/>
                <a:cs typeface="Franklin Gothic Medium"/>
              </a:rPr>
              <a:t>Отечественной</a:t>
            </a:r>
            <a:r>
              <a:rPr sz="2000" spc="-105" dirty="0">
                <a:solidFill>
                  <a:srgbClr val="213976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213976"/>
                </a:solidFill>
                <a:latin typeface="Franklin Gothic Medium"/>
                <a:cs typeface="Franklin Gothic Medium"/>
              </a:rPr>
              <a:t>войне.</a:t>
            </a:r>
            <a:endParaRPr sz="2000">
              <a:latin typeface="Franklin Gothic Medium"/>
              <a:cs typeface="Franklin Gothic Medium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3825" y="3647928"/>
            <a:ext cx="1062361" cy="222373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240"/>
              </a:lnSpc>
            </a:pPr>
            <a:r>
              <a:rPr spc="-50" dirty="0"/>
              <a:t>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Среднее</a:t>
            </a:r>
            <a:r>
              <a:rPr spc="-110" dirty="0"/>
              <a:t> </a:t>
            </a:r>
            <a:r>
              <a:rPr dirty="0"/>
              <a:t>профессиональное</a:t>
            </a:r>
            <a:r>
              <a:rPr spc="-110" dirty="0"/>
              <a:t> </a:t>
            </a:r>
            <a:r>
              <a:rPr spc="-10" dirty="0"/>
              <a:t>образование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89672" y="1313929"/>
            <a:ext cx="9890760" cy="791845"/>
            <a:chOff x="1089672" y="1313929"/>
            <a:chExt cx="9890760" cy="791845"/>
          </a:xfrm>
        </p:grpSpPr>
        <p:sp>
          <p:nvSpPr>
            <p:cNvPr id="4" name="object 4"/>
            <p:cNvSpPr/>
            <p:nvPr/>
          </p:nvSpPr>
          <p:spPr>
            <a:xfrm>
              <a:off x="1095749" y="1320032"/>
              <a:ext cx="9249410" cy="259079"/>
            </a:xfrm>
            <a:custGeom>
              <a:avLst/>
              <a:gdLst/>
              <a:ahLst/>
              <a:cxnLst/>
              <a:rect l="l" t="t" r="r" b="b"/>
              <a:pathLst>
                <a:path w="9249410" h="259080">
                  <a:moveTo>
                    <a:pt x="9248902" y="0"/>
                  </a:moveTo>
                  <a:lnTo>
                    <a:pt x="0" y="0"/>
                  </a:lnTo>
                  <a:lnTo>
                    <a:pt x="0" y="259085"/>
                  </a:lnTo>
                  <a:lnTo>
                    <a:pt x="9248902" y="259085"/>
                  </a:lnTo>
                  <a:lnTo>
                    <a:pt x="9248902" y="0"/>
                  </a:lnTo>
                  <a:close/>
                </a:path>
              </a:pathLst>
            </a:custGeom>
            <a:solidFill>
              <a:srgbClr val="4F6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9672" y="1313941"/>
              <a:ext cx="9255125" cy="265430"/>
            </a:xfrm>
            <a:custGeom>
              <a:avLst/>
              <a:gdLst/>
              <a:ahLst/>
              <a:cxnLst/>
              <a:rect l="l" t="t" r="r" b="b"/>
              <a:pathLst>
                <a:path w="9255125" h="265430">
                  <a:moveTo>
                    <a:pt x="9254973" y="0"/>
                  </a:moveTo>
                  <a:lnTo>
                    <a:pt x="6070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65176"/>
                  </a:lnTo>
                  <a:lnTo>
                    <a:pt x="6070" y="265176"/>
                  </a:lnTo>
                  <a:lnTo>
                    <a:pt x="6070" y="6096"/>
                  </a:lnTo>
                  <a:lnTo>
                    <a:pt x="9254973" y="6096"/>
                  </a:lnTo>
                  <a:lnTo>
                    <a:pt x="9254973" y="0"/>
                  </a:lnTo>
                  <a:close/>
                </a:path>
              </a:pathLst>
            </a:custGeom>
            <a:solidFill>
              <a:srgbClr val="ABB8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5749" y="1579117"/>
              <a:ext cx="9364980" cy="260985"/>
            </a:xfrm>
            <a:custGeom>
              <a:avLst/>
              <a:gdLst/>
              <a:ahLst/>
              <a:cxnLst/>
              <a:rect l="l" t="t" r="r" b="b"/>
              <a:pathLst>
                <a:path w="9364980" h="260985">
                  <a:moveTo>
                    <a:pt x="9364726" y="0"/>
                  </a:moveTo>
                  <a:lnTo>
                    <a:pt x="0" y="0"/>
                  </a:lnTo>
                  <a:lnTo>
                    <a:pt x="0" y="260598"/>
                  </a:lnTo>
                  <a:lnTo>
                    <a:pt x="9364726" y="260598"/>
                  </a:lnTo>
                  <a:lnTo>
                    <a:pt x="9364726" y="0"/>
                  </a:lnTo>
                  <a:close/>
                </a:path>
              </a:pathLst>
            </a:custGeom>
            <a:solidFill>
              <a:srgbClr val="4F6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9672" y="1579117"/>
              <a:ext cx="6350" cy="260985"/>
            </a:xfrm>
            <a:custGeom>
              <a:avLst/>
              <a:gdLst/>
              <a:ahLst/>
              <a:cxnLst/>
              <a:rect l="l" t="t" r="r" b="b"/>
              <a:pathLst>
                <a:path w="6350" h="260985">
                  <a:moveTo>
                    <a:pt x="6077" y="0"/>
                  </a:moveTo>
                  <a:lnTo>
                    <a:pt x="0" y="0"/>
                  </a:lnTo>
                  <a:lnTo>
                    <a:pt x="0" y="260598"/>
                  </a:lnTo>
                  <a:lnTo>
                    <a:pt x="6077" y="260598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ABB8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5749" y="1839812"/>
              <a:ext cx="9878695" cy="259715"/>
            </a:xfrm>
            <a:custGeom>
              <a:avLst/>
              <a:gdLst/>
              <a:ahLst/>
              <a:cxnLst/>
              <a:rect l="l" t="t" r="r" b="b"/>
              <a:pathLst>
                <a:path w="9878695" h="259714">
                  <a:moveTo>
                    <a:pt x="9878314" y="0"/>
                  </a:moveTo>
                  <a:lnTo>
                    <a:pt x="0" y="0"/>
                  </a:lnTo>
                  <a:lnTo>
                    <a:pt x="0" y="259382"/>
                  </a:lnTo>
                  <a:lnTo>
                    <a:pt x="9878314" y="259382"/>
                  </a:lnTo>
                  <a:lnTo>
                    <a:pt x="9878314" y="0"/>
                  </a:lnTo>
                  <a:close/>
                </a:path>
              </a:pathLst>
            </a:custGeom>
            <a:solidFill>
              <a:srgbClr val="4F6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672" y="1839823"/>
              <a:ext cx="9890760" cy="266065"/>
            </a:xfrm>
            <a:custGeom>
              <a:avLst/>
              <a:gdLst/>
              <a:ahLst/>
              <a:cxnLst/>
              <a:rect l="l" t="t" r="r" b="b"/>
              <a:pathLst>
                <a:path w="9890760" h="266064">
                  <a:moveTo>
                    <a:pt x="9884385" y="259372"/>
                  </a:moveTo>
                  <a:lnTo>
                    <a:pt x="6070" y="259372"/>
                  </a:lnTo>
                  <a:lnTo>
                    <a:pt x="6070" y="0"/>
                  </a:lnTo>
                  <a:lnTo>
                    <a:pt x="0" y="0"/>
                  </a:lnTo>
                  <a:lnTo>
                    <a:pt x="0" y="259372"/>
                  </a:lnTo>
                  <a:lnTo>
                    <a:pt x="0" y="265455"/>
                  </a:lnTo>
                  <a:lnTo>
                    <a:pt x="6070" y="265455"/>
                  </a:lnTo>
                  <a:lnTo>
                    <a:pt x="9884385" y="265455"/>
                  </a:lnTo>
                  <a:lnTo>
                    <a:pt x="9884385" y="259372"/>
                  </a:lnTo>
                  <a:close/>
                </a:path>
                <a:path w="9890760" h="266064">
                  <a:moveTo>
                    <a:pt x="9890468" y="0"/>
                  </a:moveTo>
                  <a:lnTo>
                    <a:pt x="9884397" y="0"/>
                  </a:lnTo>
                  <a:lnTo>
                    <a:pt x="9884397" y="259372"/>
                  </a:lnTo>
                  <a:lnTo>
                    <a:pt x="9884397" y="265455"/>
                  </a:lnTo>
                  <a:lnTo>
                    <a:pt x="9890468" y="265455"/>
                  </a:lnTo>
                  <a:lnTo>
                    <a:pt x="9890468" y="259372"/>
                  </a:lnTo>
                  <a:lnTo>
                    <a:pt x="9890468" y="0"/>
                  </a:lnTo>
                  <a:close/>
                </a:path>
              </a:pathLst>
            </a:custGeom>
            <a:solidFill>
              <a:srgbClr val="ABB8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93065" marR="1134745">
              <a:lnSpc>
                <a:spcPct val="94800"/>
              </a:lnSpc>
              <a:spcBef>
                <a:spcPts val="210"/>
              </a:spcBef>
            </a:pPr>
            <a:r>
              <a:rPr dirty="0"/>
              <a:t>В</a:t>
            </a:r>
            <a:r>
              <a:rPr spc="-30" dirty="0"/>
              <a:t> </a:t>
            </a:r>
            <a:r>
              <a:rPr dirty="0"/>
              <a:t>2025</a:t>
            </a:r>
            <a:r>
              <a:rPr spc="-20" dirty="0"/>
              <a:t> </a:t>
            </a:r>
            <a:r>
              <a:rPr dirty="0"/>
              <a:t>году</a:t>
            </a:r>
            <a:r>
              <a:rPr spc="-30" dirty="0"/>
              <a:t> </a:t>
            </a:r>
            <a:r>
              <a:rPr dirty="0"/>
              <a:t>Россия</a:t>
            </a:r>
            <a:r>
              <a:rPr spc="-25" dirty="0"/>
              <a:t> </a:t>
            </a:r>
            <a:r>
              <a:rPr dirty="0"/>
              <a:t>отметит</a:t>
            </a:r>
            <a:r>
              <a:rPr spc="-20" dirty="0"/>
              <a:t> </a:t>
            </a:r>
            <a:r>
              <a:rPr spc="-10" dirty="0"/>
              <a:t>85-</a:t>
            </a:r>
            <a:r>
              <a:rPr dirty="0"/>
              <a:t>летие</a:t>
            </a:r>
            <a:r>
              <a:rPr spc="-30" dirty="0"/>
              <a:t> </a:t>
            </a:r>
            <a:r>
              <a:rPr dirty="0"/>
              <a:t>системы</a:t>
            </a:r>
            <a:r>
              <a:rPr spc="-20" dirty="0"/>
              <a:t> </a:t>
            </a:r>
            <a:r>
              <a:rPr dirty="0"/>
              <a:t>среднего</a:t>
            </a:r>
            <a:r>
              <a:rPr spc="-25" dirty="0"/>
              <a:t> </a:t>
            </a:r>
            <a:r>
              <a:rPr spc="-10" dirty="0"/>
              <a:t>профессионального</a:t>
            </a:r>
            <a:r>
              <a:rPr spc="-25" dirty="0"/>
              <a:t> </a:t>
            </a:r>
            <a:r>
              <a:rPr spc="-10" dirty="0"/>
              <a:t>образования </a:t>
            </a:r>
            <a:r>
              <a:rPr dirty="0"/>
              <a:t>(СПО),</a:t>
            </a:r>
            <a:r>
              <a:rPr spc="-30" dirty="0"/>
              <a:t> </a:t>
            </a:r>
            <a:r>
              <a:rPr dirty="0"/>
              <a:t>играющей</a:t>
            </a:r>
            <a:r>
              <a:rPr spc="-20" dirty="0"/>
              <a:t> </a:t>
            </a:r>
            <a:r>
              <a:rPr dirty="0"/>
              <a:t>ключевую</a:t>
            </a:r>
            <a:r>
              <a:rPr spc="-40" dirty="0"/>
              <a:t> </a:t>
            </a:r>
            <a:r>
              <a:rPr dirty="0"/>
              <a:t>роль</a:t>
            </a:r>
            <a:r>
              <a:rPr spc="-35" dirty="0"/>
              <a:t> </a:t>
            </a:r>
            <a:r>
              <a:rPr dirty="0"/>
              <a:t>в</a:t>
            </a:r>
            <a:r>
              <a:rPr spc="-25" dirty="0"/>
              <a:t> </a:t>
            </a:r>
            <a:r>
              <a:rPr dirty="0"/>
              <a:t>подготовке</a:t>
            </a:r>
            <a:r>
              <a:rPr spc="-25" dirty="0"/>
              <a:t> </a:t>
            </a:r>
            <a:r>
              <a:rPr spc="-10" dirty="0"/>
              <a:t>квалифицированных</a:t>
            </a:r>
            <a:r>
              <a:rPr spc="-35" dirty="0"/>
              <a:t> </a:t>
            </a:r>
            <a:r>
              <a:rPr dirty="0"/>
              <a:t>кадров</a:t>
            </a:r>
            <a:r>
              <a:rPr spc="-25" dirty="0"/>
              <a:t> </a:t>
            </a:r>
            <a:r>
              <a:rPr dirty="0"/>
              <a:t>и</a:t>
            </a:r>
            <a:r>
              <a:rPr spc="-35" dirty="0"/>
              <a:t> </a:t>
            </a:r>
            <a:r>
              <a:rPr spc="-10" dirty="0"/>
              <a:t>обеспечении технологического</a:t>
            </a:r>
            <a:r>
              <a:rPr spc="15" dirty="0"/>
              <a:t> </a:t>
            </a:r>
            <a:r>
              <a:rPr spc="-10" dirty="0"/>
              <a:t>суверенитета</a:t>
            </a:r>
            <a:r>
              <a:rPr spc="15" dirty="0"/>
              <a:t> </a:t>
            </a:r>
            <a:r>
              <a:rPr spc="-10" dirty="0"/>
              <a:t>страны.</a:t>
            </a:r>
          </a:p>
          <a:p>
            <a:pPr marL="240665" indent="-227965">
              <a:lnSpc>
                <a:spcPts val="3150"/>
              </a:lnSpc>
              <a:buFont typeface="Arial"/>
              <a:buChar char="•"/>
              <a:tabLst>
                <a:tab pos="240665" algn="l"/>
              </a:tabLst>
            </a:pPr>
            <a:r>
              <a:rPr dirty="0">
                <a:solidFill>
                  <a:srgbClr val="252525"/>
                </a:solidFill>
              </a:rPr>
              <a:t>В</a:t>
            </a:r>
            <a:r>
              <a:rPr spc="-50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России</a:t>
            </a:r>
            <a:r>
              <a:rPr spc="-20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система</a:t>
            </a:r>
            <a:r>
              <a:rPr spc="-15" dirty="0">
                <a:solidFill>
                  <a:srgbClr val="252525"/>
                </a:solidFill>
              </a:rPr>
              <a:t> </a:t>
            </a:r>
            <a:r>
              <a:rPr sz="2800" dirty="0">
                <a:solidFill>
                  <a:srgbClr val="4F6CB0"/>
                </a:solidFill>
              </a:rPr>
              <a:t>СПО</a:t>
            </a:r>
            <a:r>
              <a:rPr sz="2800" spc="-45" dirty="0">
                <a:solidFill>
                  <a:srgbClr val="4F6CB0"/>
                </a:solidFill>
              </a:rPr>
              <a:t> </a:t>
            </a:r>
            <a:r>
              <a:rPr spc="-114" dirty="0">
                <a:solidFill>
                  <a:srgbClr val="252525"/>
                </a:solidFill>
              </a:rPr>
              <a:t>остаѐтся</a:t>
            </a:r>
            <a:r>
              <a:rPr dirty="0">
                <a:solidFill>
                  <a:srgbClr val="252525"/>
                </a:solidFill>
              </a:rPr>
              <a:t> ключевым</a:t>
            </a:r>
            <a:r>
              <a:rPr spc="-20" dirty="0">
                <a:solidFill>
                  <a:srgbClr val="252525"/>
                </a:solidFill>
              </a:rPr>
              <a:t> </a:t>
            </a:r>
            <a:r>
              <a:rPr spc="-10" dirty="0">
                <a:solidFill>
                  <a:srgbClr val="252525"/>
                </a:solidFill>
              </a:rPr>
              <a:t>инструментом</a:t>
            </a:r>
            <a:r>
              <a:rPr spc="-25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в</a:t>
            </a:r>
            <a:r>
              <a:rPr spc="-25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обеспечении</a:t>
            </a:r>
            <a:r>
              <a:rPr spc="-15" dirty="0">
                <a:solidFill>
                  <a:srgbClr val="252525"/>
                </a:solidFill>
              </a:rPr>
              <a:t> </a:t>
            </a:r>
            <a:r>
              <a:rPr spc="-10" dirty="0">
                <a:solidFill>
                  <a:srgbClr val="252525"/>
                </a:solidFill>
              </a:rPr>
              <a:t>потребностей</a:t>
            </a:r>
            <a:r>
              <a:rPr spc="-25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экономики</a:t>
            </a:r>
            <a:r>
              <a:rPr spc="-15" dirty="0">
                <a:solidFill>
                  <a:srgbClr val="252525"/>
                </a:solidFill>
              </a:rPr>
              <a:t> </a:t>
            </a:r>
            <a:r>
              <a:rPr spc="-50" dirty="0">
                <a:solidFill>
                  <a:srgbClr val="252525"/>
                </a:solidFill>
              </a:rPr>
              <a:t>в</a:t>
            </a:r>
            <a:endParaRPr sz="2800"/>
          </a:p>
          <a:p>
            <a:pPr marL="241300">
              <a:lnSpc>
                <a:spcPts val="2010"/>
              </a:lnSpc>
            </a:pPr>
            <a:r>
              <a:rPr spc="-10" dirty="0">
                <a:solidFill>
                  <a:srgbClr val="252525"/>
                </a:solidFill>
              </a:rPr>
              <a:t>квалифицированных</a:t>
            </a:r>
            <a:r>
              <a:rPr spc="-15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рабочих и </a:t>
            </a:r>
            <a:r>
              <a:rPr spc="-10" dirty="0">
                <a:solidFill>
                  <a:srgbClr val="252525"/>
                </a:solidFill>
              </a:rPr>
              <a:t>специалистах.</a:t>
            </a:r>
          </a:p>
          <a:p>
            <a:pPr marL="241300" marR="37465" indent="-228600">
              <a:lnSpc>
                <a:spcPct val="95600"/>
              </a:lnSpc>
              <a:spcBef>
                <a:spcPts val="50"/>
              </a:spcBef>
              <a:buFont typeface="Arial"/>
              <a:buChar char="•"/>
              <a:tabLst>
                <a:tab pos="241300" algn="l"/>
              </a:tabLst>
            </a:pPr>
            <a:r>
              <a:rPr dirty="0">
                <a:solidFill>
                  <a:srgbClr val="252525"/>
                </a:solidFill>
              </a:rPr>
              <a:t>Система</a:t>
            </a:r>
            <a:r>
              <a:rPr spc="-45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СПО</a:t>
            </a:r>
            <a:r>
              <a:rPr spc="-35" dirty="0">
                <a:solidFill>
                  <a:srgbClr val="252525"/>
                </a:solidFill>
              </a:rPr>
              <a:t> </a:t>
            </a:r>
            <a:r>
              <a:rPr sz="2800" dirty="0">
                <a:solidFill>
                  <a:srgbClr val="4F6CB0"/>
                </a:solidFill>
              </a:rPr>
              <a:t>обеспечивает</a:t>
            </a:r>
            <a:r>
              <a:rPr sz="2800" spc="-55" dirty="0">
                <a:solidFill>
                  <a:srgbClr val="4F6CB0"/>
                </a:solidFill>
              </a:rPr>
              <a:t> </a:t>
            </a:r>
            <a:r>
              <a:rPr sz="2800" dirty="0">
                <a:solidFill>
                  <a:srgbClr val="4F6CB0"/>
                </a:solidFill>
              </a:rPr>
              <a:t>подготовку</a:t>
            </a:r>
            <a:r>
              <a:rPr sz="2800" spc="-60" dirty="0">
                <a:solidFill>
                  <a:srgbClr val="4F6CB0"/>
                </a:solidFill>
              </a:rPr>
              <a:t> </a:t>
            </a:r>
            <a:r>
              <a:rPr sz="2800" dirty="0">
                <a:solidFill>
                  <a:srgbClr val="4F6CB0"/>
                </a:solidFill>
              </a:rPr>
              <a:t>кадров</a:t>
            </a:r>
            <a:r>
              <a:rPr dirty="0">
                <a:solidFill>
                  <a:srgbClr val="252525"/>
                </a:solidFill>
              </a:rPr>
              <a:t>,</a:t>
            </a:r>
            <a:r>
              <a:rPr spc="-35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которые</a:t>
            </a:r>
            <a:r>
              <a:rPr spc="-30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соответствуют</a:t>
            </a:r>
            <a:r>
              <a:rPr spc="-30" dirty="0">
                <a:solidFill>
                  <a:srgbClr val="252525"/>
                </a:solidFill>
              </a:rPr>
              <a:t> </a:t>
            </a:r>
            <a:r>
              <a:rPr spc="-10" dirty="0">
                <a:solidFill>
                  <a:srgbClr val="252525"/>
                </a:solidFill>
              </a:rPr>
              <a:t>требованиям </a:t>
            </a:r>
            <a:r>
              <a:rPr dirty="0">
                <a:solidFill>
                  <a:srgbClr val="252525"/>
                </a:solidFill>
              </a:rPr>
              <a:t>рынка</a:t>
            </a:r>
            <a:r>
              <a:rPr spc="-25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труда</a:t>
            </a:r>
            <a:r>
              <a:rPr spc="-20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и</a:t>
            </a:r>
            <a:r>
              <a:rPr spc="-30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способны</a:t>
            </a:r>
            <a:r>
              <a:rPr spc="-15" dirty="0">
                <a:solidFill>
                  <a:srgbClr val="252525"/>
                </a:solidFill>
              </a:rPr>
              <a:t> </a:t>
            </a:r>
            <a:r>
              <a:rPr spc="-10" dirty="0">
                <a:solidFill>
                  <a:srgbClr val="252525"/>
                </a:solidFill>
              </a:rPr>
              <a:t>адаптироваться</a:t>
            </a:r>
            <a:r>
              <a:rPr spc="-20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к</a:t>
            </a:r>
            <a:r>
              <a:rPr spc="-20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быстро</a:t>
            </a:r>
            <a:r>
              <a:rPr spc="-15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меняющимся</a:t>
            </a:r>
            <a:r>
              <a:rPr spc="-20" dirty="0">
                <a:solidFill>
                  <a:srgbClr val="252525"/>
                </a:solidFill>
              </a:rPr>
              <a:t> </a:t>
            </a:r>
            <a:r>
              <a:rPr spc="-10" dirty="0">
                <a:solidFill>
                  <a:srgbClr val="252525"/>
                </a:solidFill>
              </a:rPr>
              <a:t>условиям.</a:t>
            </a:r>
            <a:endParaRPr sz="2800"/>
          </a:p>
          <a:p>
            <a:pPr marL="240665" indent="-227965">
              <a:lnSpc>
                <a:spcPts val="3070"/>
              </a:lnSpc>
              <a:buFont typeface="Arial"/>
              <a:buChar char="•"/>
              <a:tabLst>
                <a:tab pos="240665" algn="l"/>
              </a:tabLst>
            </a:pPr>
            <a:r>
              <a:rPr dirty="0">
                <a:solidFill>
                  <a:srgbClr val="252525"/>
                </a:solidFill>
              </a:rPr>
              <a:t>Среднее</a:t>
            </a:r>
            <a:r>
              <a:rPr spc="-20" dirty="0">
                <a:solidFill>
                  <a:srgbClr val="252525"/>
                </a:solidFill>
              </a:rPr>
              <a:t> </a:t>
            </a:r>
            <a:r>
              <a:rPr spc="-10" dirty="0">
                <a:solidFill>
                  <a:srgbClr val="252525"/>
                </a:solidFill>
              </a:rPr>
              <a:t>профессиональное</a:t>
            </a:r>
            <a:r>
              <a:rPr spc="-25" dirty="0">
                <a:solidFill>
                  <a:srgbClr val="252525"/>
                </a:solidFill>
              </a:rPr>
              <a:t> </a:t>
            </a:r>
            <a:r>
              <a:rPr spc="-10" dirty="0">
                <a:solidFill>
                  <a:srgbClr val="252525"/>
                </a:solidFill>
              </a:rPr>
              <a:t>образование</a:t>
            </a:r>
            <a:r>
              <a:rPr spc="-15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сегодня</a:t>
            </a:r>
            <a:r>
              <a:rPr spc="-25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охватывает</a:t>
            </a:r>
            <a:r>
              <a:rPr spc="20" dirty="0">
                <a:solidFill>
                  <a:srgbClr val="252525"/>
                </a:solidFill>
              </a:rPr>
              <a:t> </a:t>
            </a:r>
            <a:r>
              <a:rPr sz="2800" dirty="0">
                <a:solidFill>
                  <a:srgbClr val="4F6CB0"/>
                </a:solidFill>
              </a:rPr>
              <a:t>3,85</a:t>
            </a:r>
            <a:r>
              <a:rPr sz="2800" spc="-40" dirty="0">
                <a:solidFill>
                  <a:srgbClr val="4F6CB0"/>
                </a:solidFill>
              </a:rPr>
              <a:t> </a:t>
            </a:r>
            <a:r>
              <a:rPr sz="2800" dirty="0">
                <a:solidFill>
                  <a:srgbClr val="4F6CB0"/>
                </a:solidFill>
              </a:rPr>
              <a:t>млн</a:t>
            </a:r>
            <a:r>
              <a:rPr sz="2800" spc="-45" dirty="0">
                <a:solidFill>
                  <a:srgbClr val="4F6CB0"/>
                </a:solidFill>
              </a:rPr>
              <a:t> </a:t>
            </a:r>
            <a:r>
              <a:rPr sz="2800" dirty="0">
                <a:solidFill>
                  <a:srgbClr val="4F6CB0"/>
                </a:solidFill>
              </a:rPr>
              <a:t>студентов</a:t>
            </a:r>
            <a:r>
              <a:rPr sz="2800" spc="-35" dirty="0">
                <a:solidFill>
                  <a:srgbClr val="4F6CB0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и</a:t>
            </a:r>
            <a:r>
              <a:rPr spc="-20" dirty="0">
                <a:solidFill>
                  <a:srgbClr val="252525"/>
                </a:solidFill>
              </a:rPr>
              <a:t> </a:t>
            </a:r>
            <a:r>
              <a:rPr spc="-10" dirty="0">
                <a:solidFill>
                  <a:srgbClr val="252525"/>
                </a:solidFill>
              </a:rPr>
              <a:t>порядка</a:t>
            </a:r>
            <a:endParaRPr sz="2800"/>
          </a:p>
          <a:p>
            <a:pPr marL="240665">
              <a:lnSpc>
                <a:spcPts val="3175"/>
              </a:lnSpc>
            </a:pPr>
            <a:r>
              <a:rPr sz="2800" dirty="0">
                <a:solidFill>
                  <a:srgbClr val="4F6CB0"/>
                </a:solidFill>
              </a:rPr>
              <a:t>200</a:t>
            </a:r>
            <a:r>
              <a:rPr sz="2800" spc="-10" dirty="0">
                <a:solidFill>
                  <a:srgbClr val="4F6CB0"/>
                </a:solidFill>
              </a:rPr>
              <a:t> </a:t>
            </a:r>
            <a:r>
              <a:rPr sz="2800" dirty="0">
                <a:solidFill>
                  <a:srgbClr val="4F6CB0"/>
                </a:solidFill>
              </a:rPr>
              <a:t>тыс.</a:t>
            </a:r>
            <a:r>
              <a:rPr sz="2800" spc="-5" dirty="0">
                <a:solidFill>
                  <a:srgbClr val="4F6CB0"/>
                </a:solidFill>
              </a:rPr>
              <a:t> </a:t>
            </a:r>
            <a:r>
              <a:rPr sz="2800" spc="-10" dirty="0">
                <a:solidFill>
                  <a:srgbClr val="4F6CB0"/>
                </a:solidFill>
              </a:rPr>
              <a:t>педработников</a:t>
            </a:r>
            <a:r>
              <a:rPr spc="-10" dirty="0">
                <a:solidFill>
                  <a:srgbClr val="252525"/>
                </a:solidFill>
              </a:rPr>
              <a:t>.</a:t>
            </a:r>
            <a:endParaRPr sz="2800"/>
          </a:p>
          <a:p>
            <a:pPr marL="240665" indent="-227965">
              <a:lnSpc>
                <a:spcPts val="3175"/>
              </a:lnSpc>
              <a:buFont typeface="Arial"/>
              <a:buChar char="•"/>
              <a:tabLst>
                <a:tab pos="240665" algn="l"/>
              </a:tabLst>
            </a:pPr>
            <a:r>
              <a:rPr dirty="0">
                <a:solidFill>
                  <a:srgbClr val="252525"/>
                </a:solidFill>
              </a:rPr>
              <a:t>Флагманский</a:t>
            </a:r>
            <a:r>
              <a:rPr spc="-30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проект</a:t>
            </a:r>
            <a:r>
              <a:rPr spc="-35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в</a:t>
            </a:r>
            <a:r>
              <a:rPr spc="-35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сфере</a:t>
            </a:r>
            <a:r>
              <a:rPr spc="-50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СПО</a:t>
            </a:r>
            <a:r>
              <a:rPr spc="-25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—</a:t>
            </a:r>
            <a:r>
              <a:rPr spc="-35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это</a:t>
            </a:r>
            <a:r>
              <a:rPr spc="-40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федеральный</a:t>
            </a:r>
            <a:r>
              <a:rPr spc="-25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проект</a:t>
            </a:r>
            <a:r>
              <a:rPr spc="-25" dirty="0">
                <a:solidFill>
                  <a:srgbClr val="252525"/>
                </a:solidFill>
              </a:rPr>
              <a:t> </a:t>
            </a:r>
            <a:r>
              <a:rPr sz="2800" spc="-10" dirty="0">
                <a:solidFill>
                  <a:srgbClr val="4F6CB0"/>
                </a:solidFill>
              </a:rPr>
              <a:t>«Профессионалитет»</a:t>
            </a:r>
            <a:r>
              <a:rPr spc="-10" dirty="0">
                <a:solidFill>
                  <a:srgbClr val="252525"/>
                </a:solidFill>
              </a:rPr>
              <a:t>.</a:t>
            </a:r>
            <a:endParaRPr sz="2800"/>
          </a:p>
          <a:p>
            <a:pPr marL="240665" indent="-227965">
              <a:lnSpc>
                <a:spcPts val="3175"/>
              </a:lnSpc>
              <a:buFont typeface="Arial"/>
              <a:buChar char="•"/>
              <a:tabLst>
                <a:tab pos="240665" algn="l"/>
              </a:tabLst>
            </a:pPr>
            <a:r>
              <a:rPr dirty="0">
                <a:solidFill>
                  <a:srgbClr val="252525"/>
                </a:solidFill>
              </a:rPr>
              <a:t>В</a:t>
            </a:r>
            <a:r>
              <a:rPr spc="-25" dirty="0">
                <a:solidFill>
                  <a:srgbClr val="252525"/>
                </a:solidFill>
              </a:rPr>
              <a:t> </a:t>
            </a:r>
            <a:r>
              <a:rPr sz="2800" dirty="0">
                <a:solidFill>
                  <a:srgbClr val="4F6CB0"/>
                </a:solidFill>
              </a:rPr>
              <a:t>81</a:t>
            </a:r>
            <a:r>
              <a:rPr sz="2800" spc="-40" dirty="0">
                <a:solidFill>
                  <a:srgbClr val="4F6CB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F6CB0"/>
                </a:solidFill>
              </a:rPr>
              <a:t>регионе</a:t>
            </a:r>
            <a:r>
              <a:rPr sz="2800" spc="-40" dirty="0">
                <a:solidFill>
                  <a:srgbClr val="4F6CB0"/>
                </a:solidFill>
              </a:rPr>
              <a:t> </a:t>
            </a:r>
            <a:r>
              <a:rPr sz="2800" dirty="0">
                <a:solidFill>
                  <a:srgbClr val="4F6CB0"/>
                </a:solidFill>
              </a:rPr>
              <a:t>страны</a:t>
            </a:r>
            <a:r>
              <a:rPr sz="2800" spc="-25" dirty="0">
                <a:solidFill>
                  <a:srgbClr val="4F6CB0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функционируют</a:t>
            </a:r>
            <a:r>
              <a:rPr spc="-20" dirty="0">
                <a:solidFill>
                  <a:srgbClr val="252525"/>
                </a:solidFill>
              </a:rPr>
              <a:t> </a:t>
            </a:r>
            <a:r>
              <a:rPr sz="2800" dirty="0">
                <a:solidFill>
                  <a:srgbClr val="4F6CB0"/>
                </a:solidFill>
              </a:rPr>
              <a:t>493</a:t>
            </a:r>
            <a:r>
              <a:rPr sz="2800" spc="-35" dirty="0">
                <a:solidFill>
                  <a:srgbClr val="4F6CB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F6CB0"/>
                </a:solidFill>
              </a:rPr>
              <a:t>кластера</a:t>
            </a:r>
            <a:endParaRPr sz="2800">
              <a:latin typeface="Times New Roman"/>
              <a:cs typeface="Times New Roman"/>
            </a:endParaRPr>
          </a:p>
          <a:p>
            <a:pPr marL="250190">
              <a:lnSpc>
                <a:spcPts val="3220"/>
              </a:lnSpc>
            </a:pPr>
            <a:r>
              <a:rPr sz="2800" dirty="0">
                <a:solidFill>
                  <a:srgbClr val="4F6CB0"/>
                </a:solidFill>
              </a:rPr>
              <a:t>«Профессионалитета»</a:t>
            </a:r>
            <a:r>
              <a:rPr sz="2800" spc="-30" dirty="0">
                <a:solidFill>
                  <a:srgbClr val="4F6CB0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по</a:t>
            </a:r>
            <a:r>
              <a:rPr spc="-30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24</a:t>
            </a:r>
            <a:r>
              <a:rPr spc="-25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отраслям</a:t>
            </a:r>
            <a:r>
              <a:rPr spc="-35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экономики.</a:t>
            </a:r>
            <a:r>
              <a:rPr spc="-25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К</a:t>
            </a:r>
            <a:r>
              <a:rPr spc="-30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2026</a:t>
            </a:r>
            <a:r>
              <a:rPr spc="-40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году</a:t>
            </a:r>
            <a:r>
              <a:rPr spc="-35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их</a:t>
            </a:r>
            <a:r>
              <a:rPr spc="-25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число</a:t>
            </a:r>
            <a:r>
              <a:rPr spc="-30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должно</a:t>
            </a:r>
            <a:r>
              <a:rPr spc="-40" dirty="0">
                <a:solidFill>
                  <a:srgbClr val="252525"/>
                </a:solidFill>
              </a:rPr>
              <a:t> </a:t>
            </a:r>
            <a:r>
              <a:rPr spc="-10" dirty="0">
                <a:solidFill>
                  <a:srgbClr val="252525"/>
                </a:solidFill>
              </a:rPr>
              <a:t>достичь</a:t>
            </a:r>
            <a:endParaRPr sz="2800"/>
          </a:p>
          <a:p>
            <a:pPr marL="257810">
              <a:lnSpc>
                <a:spcPts val="2110"/>
              </a:lnSpc>
            </a:pPr>
            <a:r>
              <a:rPr spc="-20" dirty="0">
                <a:solidFill>
                  <a:srgbClr val="252525"/>
                </a:solidFill>
              </a:rPr>
              <a:t>560.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9400" y="496557"/>
            <a:ext cx="1447800" cy="1311910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240"/>
              </a:lnSpc>
            </a:pPr>
            <a:r>
              <a:rPr spc="-50" dirty="0"/>
              <a:t>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3585" y="446290"/>
            <a:ext cx="3879850" cy="161036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9685" marR="5080" indent="-7620">
              <a:lnSpc>
                <a:spcPts val="4079"/>
              </a:lnSpc>
              <a:spcBef>
                <a:spcPts val="434"/>
              </a:spcBef>
            </a:pPr>
            <a:r>
              <a:rPr spc="-10" dirty="0"/>
              <a:t>Среднее профессиональное образование*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900" y="2004187"/>
            <a:ext cx="7045325" cy="412051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1300" marR="826769" indent="-228600">
              <a:lnSpc>
                <a:spcPct val="95000"/>
              </a:lnSpc>
              <a:spcBef>
                <a:spcPts val="295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Активно</a:t>
            </a:r>
            <a:r>
              <a:rPr sz="18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развивается</a:t>
            </a:r>
            <a:r>
              <a:rPr sz="1800" spc="-6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3200" spc="-1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Всероссийское </a:t>
            </a:r>
            <a:r>
              <a:rPr sz="320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чемпионатное</a:t>
            </a:r>
            <a:r>
              <a:rPr sz="3200" spc="-5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 </a:t>
            </a:r>
            <a:r>
              <a:rPr sz="320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движение</a:t>
            </a:r>
            <a:r>
              <a:rPr sz="3200" spc="-3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 </a:t>
            </a:r>
            <a:r>
              <a:rPr sz="1800" spc="-2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по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профессиональному</a:t>
            </a:r>
            <a:r>
              <a:rPr sz="1800" spc="-5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мастерству,</a:t>
            </a:r>
            <a:r>
              <a:rPr sz="1800" spc="-5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число</a:t>
            </a:r>
            <a:r>
              <a:rPr sz="1800" spc="-6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участников</a:t>
            </a:r>
            <a:r>
              <a:rPr sz="18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–</a:t>
            </a:r>
            <a:r>
              <a:rPr sz="1800" spc="-5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более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полумиллиона</a:t>
            </a:r>
            <a:r>
              <a:rPr sz="1800" spc="-2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человек.</a:t>
            </a:r>
            <a:endParaRPr sz="1800">
              <a:latin typeface="Franklin Gothic Medium"/>
              <a:cs typeface="Franklin Gothic Medium"/>
            </a:endParaRPr>
          </a:p>
          <a:p>
            <a:pPr marL="240665" indent="-227965">
              <a:lnSpc>
                <a:spcPts val="3495"/>
              </a:lnSpc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Число</a:t>
            </a:r>
            <a:r>
              <a:rPr sz="1800" spc="-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предприятий-партнеров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превышает</a:t>
            </a:r>
            <a:r>
              <a:rPr sz="1800" spc="-1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320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7</a:t>
            </a:r>
            <a:r>
              <a:rPr sz="3200" spc="-1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 тысяч.</a:t>
            </a:r>
            <a:endParaRPr sz="3200">
              <a:latin typeface="Franklin Gothic Medium"/>
              <a:cs typeface="Franklin Gothic Medium"/>
            </a:endParaRPr>
          </a:p>
          <a:p>
            <a:pPr marL="241300" marR="5080" indent="-228600">
              <a:lnSpc>
                <a:spcPct val="947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За</a:t>
            </a:r>
            <a:r>
              <a:rPr sz="18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10</a:t>
            </a:r>
            <a:r>
              <a:rPr sz="1800" spc="-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лет</a:t>
            </a:r>
            <a:r>
              <a:rPr sz="1800" spc="-3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существования</a:t>
            </a:r>
            <a:r>
              <a:rPr sz="1800" spc="-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движение </a:t>
            </a:r>
            <a:r>
              <a:rPr sz="3200" spc="-1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«Абилимпикс»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(чемпионаты</a:t>
            </a:r>
            <a:r>
              <a:rPr sz="1800" spc="27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профессионального</a:t>
            </a:r>
            <a:r>
              <a:rPr sz="1800" spc="26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мастерства</a:t>
            </a:r>
            <a:r>
              <a:rPr sz="1800" spc="2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среди</a:t>
            </a:r>
            <a:r>
              <a:rPr sz="1800" spc="254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инвалидов</a:t>
            </a:r>
            <a:r>
              <a:rPr sz="1800" spc="27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spc="-5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лиц</a:t>
            </a:r>
            <a:r>
              <a:rPr sz="1800" spc="-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</a:t>
            </a:r>
            <a:r>
              <a:rPr sz="18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ОВЗ)</a:t>
            </a:r>
            <a:r>
              <a:rPr sz="18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выросло</a:t>
            </a:r>
            <a:r>
              <a:rPr sz="1800" spc="-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320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до</a:t>
            </a:r>
            <a:r>
              <a:rPr sz="3200" spc="-15" dirty="0">
                <a:solidFill>
                  <a:srgbClr val="4F6CB0"/>
                </a:solidFill>
                <a:latin typeface="Franklin Gothic Medium"/>
                <a:cs typeface="Franklin Gothic Medium"/>
              </a:rPr>
              <a:t> </a:t>
            </a:r>
            <a:r>
              <a:rPr sz="320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120</a:t>
            </a:r>
            <a:r>
              <a:rPr sz="3200" spc="-25" dirty="0">
                <a:solidFill>
                  <a:srgbClr val="4F6CB0"/>
                </a:solidFill>
                <a:latin typeface="Franklin Gothic Medium"/>
                <a:cs typeface="Franklin Gothic Medium"/>
              </a:rPr>
              <a:t> </a:t>
            </a:r>
            <a:r>
              <a:rPr sz="320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тысяч</a:t>
            </a:r>
            <a:r>
              <a:rPr sz="3200" spc="-2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 </a:t>
            </a:r>
            <a:r>
              <a:rPr sz="3200" spc="-1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человек.</a:t>
            </a:r>
            <a:endParaRPr sz="3200">
              <a:latin typeface="Franklin Gothic Medium"/>
              <a:cs typeface="Franklin Gothic Medium"/>
            </a:endParaRPr>
          </a:p>
          <a:p>
            <a:pPr marL="240665" marR="165100" indent="-228600">
              <a:lnSpc>
                <a:spcPct val="93800"/>
              </a:lnSpc>
              <a:spcBef>
                <a:spcPts val="80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</a:t>
            </a:r>
            <a:r>
              <a:rPr sz="1800" spc="-2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колледжах</a:t>
            </a:r>
            <a:r>
              <a:rPr sz="18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sz="1800" spc="-1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техникумах</a:t>
            </a:r>
            <a:r>
              <a:rPr sz="18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</a:t>
            </a:r>
            <a:r>
              <a:rPr sz="1800" spc="-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качестве</a:t>
            </a:r>
            <a:r>
              <a:rPr sz="1800" spc="-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государственной</a:t>
            </a:r>
            <a:r>
              <a:rPr sz="1800" spc="-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итоговой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аттестации</a:t>
            </a:r>
            <a:r>
              <a:rPr sz="18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широко</a:t>
            </a:r>
            <a:r>
              <a:rPr sz="1800" spc="-7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практикуется</a:t>
            </a:r>
            <a:r>
              <a:rPr sz="1800" spc="-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демонстрационный</a:t>
            </a:r>
            <a:r>
              <a:rPr sz="1800" spc="-7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экзамен.</a:t>
            </a:r>
            <a:r>
              <a:rPr sz="1800" spc="-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spc="-6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2024</a:t>
            </a:r>
            <a:r>
              <a:rPr sz="1800" spc="-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году</a:t>
            </a:r>
            <a:r>
              <a:rPr sz="1800" spc="-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его</a:t>
            </a:r>
            <a:r>
              <a:rPr sz="1800" spc="-1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сдали</a:t>
            </a:r>
            <a:r>
              <a:rPr sz="1800" spc="-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320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370</a:t>
            </a:r>
            <a:r>
              <a:rPr sz="3200" spc="-3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 </a:t>
            </a:r>
            <a:r>
              <a:rPr sz="320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тысяч</a:t>
            </a:r>
            <a:r>
              <a:rPr sz="3200" spc="-4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 </a:t>
            </a:r>
            <a:r>
              <a:rPr sz="3200" spc="-10" dirty="0">
                <a:solidFill>
                  <a:srgbClr val="4F6CB0"/>
                </a:solidFill>
                <a:latin typeface="Franklin Gothic Medium"/>
                <a:cs typeface="Franklin Gothic Medium"/>
              </a:rPr>
              <a:t>обучающихся.</a:t>
            </a:r>
            <a:endParaRPr sz="320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46377" y="0"/>
            <a:ext cx="4445000" cy="6858000"/>
            <a:chOff x="7746377" y="0"/>
            <a:chExt cx="444500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6377" y="0"/>
              <a:ext cx="4444987" cy="6857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07498" y="9144"/>
              <a:ext cx="2474722" cy="677570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16587" y="496557"/>
            <a:ext cx="1447800" cy="131191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240"/>
              </a:lnSpc>
            </a:pPr>
            <a:r>
              <a:rPr spc="-50" dirty="0"/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437</Words>
  <Application>Microsoft Office PowerPoint</Application>
  <PresentationFormat>Произвольный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Среднее профессиональное образование в Российской Федерации</vt:lpstr>
      <vt:lpstr>Презентация PowerPoint</vt:lpstr>
      <vt:lpstr>МИНИСТР ПРОСВЕЩЕНИЯ РОССИЙСКОЙ ФЕДЕРАЦИИ</vt:lpstr>
      <vt:lpstr>ИСТОРИЯ ПРАЗДНИКА</vt:lpstr>
      <vt:lpstr>Среднее профессиональное образование</vt:lpstr>
      <vt:lpstr>Среднее профессиональное образование*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Кузнецова Анастасия Сергеевна</dc:creator>
  <cp:lastModifiedBy>Пользователь</cp:lastModifiedBy>
  <cp:revision>1</cp:revision>
  <dcterms:created xsi:type="dcterms:W3CDTF">2025-10-06T07:25:51Z</dcterms:created>
  <dcterms:modified xsi:type="dcterms:W3CDTF">2025-10-06T07:27:31Z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2025-04-07T00:00:00Z</vt:filetime>
  </property>
  <property fmtid="{D5CDD505-2E9C-101B-9397-08002B2CF9AE}" pid="3" name="Creator">
    <vt:lpwstr>PDF24 Creator</vt:lpwstr>
  </property>
  <property fmtid="{D5CDD505-2E9C-101B-9397-08002B2CF9AE}" pid="4" name="LastSaved">
    <vt:filetime>2025-10-06T00:00:00Z</vt:filetime>
  </property>
  <property fmtid="{D5CDD505-2E9C-101B-9397-08002B2CF9AE}" pid="5" name="Producer">
    <vt:lpwstr>3-Heights(TM) PDF Security Shell 4.8.25.2 (http://www.pdf-tools.com)</vt:lpwstr>
  </property>
</Properties>
</file>