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3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725A0004-9848-44B5-BB05-CAACFD2228D1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68670" y="6503912"/>
            <a:ext cx="167880" cy="369332"/>
          </a:xfrm>
        </p:spPr>
        <p:txBody>
          <a:bodyPr/>
          <a:lstStyle/>
          <a:p>
            <a:fld id="{45F66784-61DB-4D23-A4EB-1609C7DCE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0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0352" y="147904"/>
            <a:ext cx="650430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8.jpg"/><Relationship Id="rId7" Type="http://schemas.openxmlformats.org/officeDocument/2006/relationships/image" Target="../media/image71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0" y="1447800"/>
            <a:ext cx="6384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АВТОНОМНАЯ НЕКОММЕРЧЕСКАЯ ОРГАНИЗАЦИЯ</a:t>
            </a:r>
            <a:endParaRPr lang="ru-RU" sz="2800" dirty="0"/>
          </a:p>
          <a:p>
            <a:pPr algn="ctr"/>
            <a:r>
              <a:rPr lang="ru-RU" sz="2800" b="1" dirty="0"/>
              <a:t>ПРОФЕССИОНАЛЬНОГО ОБРАЗОВАНИЯ</a:t>
            </a:r>
            <a:endParaRPr lang="ru-RU" sz="2800" dirty="0"/>
          </a:p>
          <a:p>
            <a:pPr algn="ctr"/>
            <a:r>
              <a:rPr lang="ru-RU" sz="2800" b="1" dirty="0"/>
              <a:t>«СЕВЕРО-КАВКАЗСКИЙ КОЛЛЕДЖ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МЕДИЦИНЫ </a:t>
            </a:r>
            <a:r>
              <a:rPr lang="ru-RU" sz="2800" b="1" dirty="0"/>
              <a:t>И ГУМАНИТАРНОГО ОБРАЗОВАНИЯ»</a:t>
            </a:r>
            <a:endParaRPr lang="ru-RU" sz="2800" dirty="0"/>
          </a:p>
        </p:txBody>
      </p:sp>
      <p:pic>
        <p:nvPicPr>
          <p:cNvPr id="1026" name="Picture 2" descr="C:\Users\Пользователь\Desktop\АККРЕДИТАЦИЯ\Презентация\Фото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4992555" cy="66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"/>
            <a:ext cx="12192000" cy="6858000"/>
            <a:chOff x="0" y="3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"/>
              <a:ext cx="12191960" cy="68579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018" y="315595"/>
              <a:ext cx="11008995" cy="2696845"/>
            </a:xfrm>
            <a:custGeom>
              <a:avLst/>
              <a:gdLst/>
              <a:ahLst/>
              <a:cxnLst/>
              <a:rect l="l" t="t" r="r" b="b"/>
              <a:pathLst>
                <a:path w="11008995" h="2696845">
                  <a:moveTo>
                    <a:pt x="11008614" y="0"/>
                  </a:moveTo>
                  <a:lnTo>
                    <a:pt x="0" y="0"/>
                  </a:lnTo>
                  <a:lnTo>
                    <a:pt x="0" y="2696591"/>
                  </a:lnTo>
                  <a:lnTo>
                    <a:pt x="11008614" y="2696591"/>
                  </a:lnTo>
                  <a:lnTo>
                    <a:pt x="1100861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9650" y="257301"/>
            <a:ext cx="10626090" cy="267716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5080" indent="231140" algn="just">
              <a:lnSpc>
                <a:spcPct val="70000"/>
              </a:lnSpc>
              <a:spcBef>
                <a:spcPts val="810"/>
              </a:spcBef>
            </a:pPr>
            <a:r>
              <a:rPr sz="2000" dirty="0">
                <a:latin typeface="Calibri"/>
                <a:cs typeface="Calibri"/>
              </a:rPr>
              <a:t>Первая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ремесленная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школа,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которая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называлась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"Школа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навигационных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математических </a:t>
            </a:r>
            <a:r>
              <a:rPr sz="2000" dirty="0">
                <a:latin typeface="Calibri"/>
                <a:cs typeface="Calibri"/>
              </a:rPr>
              <a:t>наук",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была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основана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Москве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14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января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1700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года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период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1701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</a:t>
            </a:r>
            <a:r>
              <a:rPr sz="2000" b="1" spc="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1721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года</a:t>
            </a:r>
            <a:r>
              <a:rPr sz="2000" b="1" spc="434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были </a:t>
            </a:r>
            <a:r>
              <a:rPr sz="2000" b="1" dirty="0">
                <a:latin typeface="Calibri"/>
                <a:cs typeface="Calibri"/>
              </a:rPr>
              <a:t>открыты</a:t>
            </a:r>
            <a:r>
              <a:rPr sz="2000" b="1" spc="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медицинская,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артиллерийская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инженерная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школы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Москве,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морская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академия</a:t>
            </a:r>
            <a:r>
              <a:rPr sz="2000" b="1" spc="9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 </a:t>
            </a:r>
            <a:r>
              <a:rPr sz="2000" b="1" dirty="0">
                <a:latin typeface="Calibri"/>
                <a:cs typeface="Calibri"/>
              </a:rPr>
              <a:t>инженерная</a:t>
            </a:r>
            <a:r>
              <a:rPr sz="2000" b="1" spc="21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школа</a:t>
            </a:r>
            <a:r>
              <a:rPr sz="2000" b="1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Петербурге,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горные</a:t>
            </a:r>
            <a:r>
              <a:rPr sz="2000" b="1" spc="204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школы</a:t>
            </a:r>
            <a:r>
              <a:rPr sz="2000" b="1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2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Уральских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Олонецких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заводах. </a:t>
            </a:r>
            <a:r>
              <a:rPr sz="2000" dirty="0">
                <a:latin typeface="Calibri"/>
                <a:cs typeface="Calibri"/>
              </a:rPr>
              <a:t>Профессиональное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образование</a:t>
            </a:r>
            <a:r>
              <a:rPr sz="2000" spc="1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те</a:t>
            </a:r>
            <a:r>
              <a:rPr sz="2000" spc="1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времена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являлось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делом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государственной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важности, </a:t>
            </a:r>
            <a:r>
              <a:rPr sz="2000" dirty="0">
                <a:latin typeface="Calibri"/>
                <a:cs typeface="Calibri"/>
              </a:rPr>
              <a:t>поэтому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любое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неповиновение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царским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Указам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сурово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каралось,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вплоть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смертной</a:t>
            </a:r>
            <a:r>
              <a:rPr sz="2000" spc="3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казни. </a:t>
            </a:r>
            <a:r>
              <a:rPr sz="2000" dirty="0">
                <a:latin typeface="Calibri"/>
                <a:cs typeface="Calibri"/>
              </a:rPr>
              <a:t>Поскольку</a:t>
            </a:r>
            <a:r>
              <a:rPr sz="2000" spc="3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российская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промышленность</a:t>
            </a:r>
            <a:r>
              <a:rPr sz="2000" spc="409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нуждалась</a:t>
            </a:r>
            <a:r>
              <a:rPr sz="2000" spc="4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специалистах</a:t>
            </a:r>
            <a:r>
              <a:rPr sz="2000" spc="40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(кораблестроителях, </a:t>
            </a:r>
            <a:r>
              <a:rPr sz="2000" dirty="0">
                <a:latin typeface="Calibri"/>
                <a:cs typeface="Calibri"/>
              </a:rPr>
              <a:t>моряках,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металлургах,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артиллеристах)</a:t>
            </a:r>
            <a:r>
              <a:rPr sz="2000" spc="15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петровская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школьная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реформа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была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направлена,</a:t>
            </a:r>
            <a:r>
              <a:rPr sz="2000" spc="140" dirty="0">
                <a:latin typeface="Calibri"/>
                <a:cs typeface="Calibri"/>
              </a:rPr>
              <a:t> 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первую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очередь,</a:t>
            </a:r>
            <a:r>
              <a:rPr sz="2000" spc="32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получение</a:t>
            </a:r>
            <a:r>
              <a:rPr sz="2000" spc="3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подростками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профессиональных</a:t>
            </a:r>
            <a:r>
              <a:rPr sz="2000" spc="3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знаний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2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технической </a:t>
            </a:r>
            <a:r>
              <a:rPr sz="2000" dirty="0">
                <a:latin typeface="Calibri"/>
                <a:cs typeface="Calibri"/>
              </a:rPr>
              <a:t>грамотности.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его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руководством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были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созданы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школы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солдатских</a:t>
            </a:r>
            <a:r>
              <a:rPr sz="2000" spc="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детей</a:t>
            </a:r>
            <a:r>
              <a:rPr sz="2000" spc="4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введено </a:t>
            </a:r>
            <a:r>
              <a:rPr sz="2000" dirty="0">
                <a:latin typeface="Calibri"/>
                <a:cs typeface="Calibri"/>
              </a:rPr>
              <a:t>обязательное</a:t>
            </a:r>
            <a:r>
              <a:rPr sz="2000" spc="1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обучение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духовенства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дворян.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То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есть,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школа</a:t>
            </a:r>
            <a:r>
              <a:rPr sz="2000" spc="1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стала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сословной,</a:t>
            </a:r>
            <a:r>
              <a:rPr sz="2000" spc="1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16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учеба </a:t>
            </a:r>
            <a:r>
              <a:rPr sz="2000" dirty="0">
                <a:latin typeface="Calibri"/>
                <a:cs typeface="Calibri"/>
              </a:rPr>
              <a:t>приравнивалась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службе.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0966" y="2989224"/>
            <a:ext cx="11263630" cy="2846705"/>
            <a:chOff x="770966" y="2989224"/>
            <a:chExt cx="11263630" cy="28467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966" y="3012135"/>
              <a:ext cx="3944492" cy="28233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4371" y="2989224"/>
              <a:ext cx="3469639" cy="26536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6159" y="2989224"/>
              <a:ext cx="3682999" cy="26536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8200" y="5789142"/>
            <a:ext cx="4297680" cy="579755"/>
          </a:xfrm>
          <a:prstGeom prst="rect">
            <a:avLst/>
          </a:prstGeom>
          <a:solidFill>
            <a:srgbClr val="FFD966"/>
          </a:solidFill>
          <a:ln w="12700">
            <a:solidFill>
              <a:srgbClr val="41709C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latin typeface="Calibri"/>
                <a:cs typeface="Calibri"/>
              </a:rPr>
              <a:t>Школа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навигационных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математических </a:t>
            </a:r>
            <a:r>
              <a:rPr sz="1800" b="1" spc="-20" dirty="0">
                <a:latin typeface="Calibri"/>
                <a:cs typeface="Calibri"/>
              </a:rPr>
              <a:t>наук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4479" y="5799620"/>
            <a:ext cx="3667760" cy="569595"/>
          </a:xfrm>
          <a:prstGeom prst="rect">
            <a:avLst/>
          </a:prstGeom>
          <a:solidFill>
            <a:srgbClr val="FFD966"/>
          </a:solidFill>
          <a:ln w="12700">
            <a:solidFill>
              <a:srgbClr val="41709C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626110">
              <a:lnSpc>
                <a:spcPct val="100000"/>
              </a:lnSpc>
              <a:spcBef>
                <a:spcPts val="1065"/>
              </a:spcBef>
            </a:pPr>
            <a:r>
              <a:rPr sz="1800" b="1" spc="-10" dirty="0">
                <a:latin typeface="Calibri"/>
                <a:cs typeface="Calibri"/>
              </a:rPr>
              <a:t>Медицинская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академия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8731" y="5867793"/>
            <a:ext cx="2651760" cy="469900"/>
          </a:xfrm>
          <a:prstGeom prst="rect">
            <a:avLst/>
          </a:prstGeom>
          <a:solidFill>
            <a:srgbClr val="FFD966"/>
          </a:solidFill>
          <a:ln w="12700">
            <a:solidFill>
              <a:srgbClr val="41709C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670"/>
              </a:spcBef>
            </a:pPr>
            <a:r>
              <a:rPr sz="1800" b="1" spc="-10" dirty="0">
                <a:latin typeface="Calibri"/>
                <a:cs typeface="Calibri"/>
              </a:rPr>
              <a:t>Инженерный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замок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"/>
            <a:ext cx="12192000" cy="6858000"/>
            <a:chOff x="0" y="2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"/>
              <a:ext cx="12192000" cy="68579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919" y="365125"/>
              <a:ext cx="11043920" cy="2055495"/>
            </a:xfrm>
            <a:custGeom>
              <a:avLst/>
              <a:gdLst/>
              <a:ahLst/>
              <a:cxnLst/>
              <a:rect l="l" t="t" r="r" b="b"/>
              <a:pathLst>
                <a:path w="11043920" h="2055495">
                  <a:moveTo>
                    <a:pt x="11043920" y="0"/>
                  </a:moveTo>
                  <a:lnTo>
                    <a:pt x="0" y="0"/>
                  </a:lnTo>
                  <a:lnTo>
                    <a:pt x="0" y="2055367"/>
                  </a:lnTo>
                  <a:lnTo>
                    <a:pt x="11043920" y="2055367"/>
                  </a:lnTo>
                  <a:lnTo>
                    <a:pt x="1104392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6266" y="294893"/>
            <a:ext cx="104317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640" algn="l"/>
                <a:tab pos="1887220" algn="l"/>
                <a:tab pos="2841625" algn="l"/>
                <a:tab pos="4072890" algn="l"/>
                <a:tab pos="5841365" algn="l"/>
                <a:tab pos="7283450" algn="l"/>
                <a:tab pos="7649209" algn="l"/>
                <a:tab pos="9082405" algn="l"/>
              </a:tabLst>
            </a:pP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создание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20" dirty="0">
                <a:solidFill>
                  <a:srgbClr val="000000"/>
                </a:solidFill>
                <a:latin typeface="Calibri"/>
                <a:cs typeface="Calibri"/>
              </a:rPr>
              <a:t>новой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системы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образования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Екатерину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25" dirty="0">
                <a:solidFill>
                  <a:srgbClr val="000000"/>
                </a:solidFill>
                <a:latin typeface="Calibri"/>
                <a:cs typeface="Calibri"/>
              </a:rPr>
              <a:t>II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сподвигла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философия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761" y="529589"/>
            <a:ext cx="108908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8480" algn="l"/>
                <a:tab pos="3670935" algn="l"/>
                <a:tab pos="4808220" algn="l"/>
                <a:tab pos="6018530" algn="l"/>
                <a:tab pos="7371715" algn="l"/>
                <a:tab pos="8747125" algn="l"/>
              </a:tabLst>
            </a:pPr>
            <a:r>
              <a:rPr sz="2200" spc="-10" dirty="0">
                <a:latin typeface="Calibri"/>
                <a:cs typeface="Calibri"/>
              </a:rPr>
              <a:t>европейского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Просвещения,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поэтому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большое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внимание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уделялось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социокультурным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761" y="764235"/>
            <a:ext cx="10892155" cy="13017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algn="just">
              <a:lnSpc>
                <a:spcPct val="70000"/>
              </a:lnSpc>
              <a:spcBef>
                <a:spcPts val="900"/>
              </a:spcBef>
            </a:pPr>
            <a:r>
              <a:rPr sz="2200" dirty="0">
                <a:latin typeface="Calibri"/>
                <a:cs typeface="Calibri"/>
              </a:rPr>
              <a:t>задачам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познаниям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человеческого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разума.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Однако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профессиональное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образование</a:t>
            </a:r>
            <a:r>
              <a:rPr sz="2200" spc="-25" dirty="0">
                <a:latin typeface="Calibri"/>
                <a:cs typeface="Calibri"/>
              </a:rPr>
              <a:t> не </a:t>
            </a:r>
            <a:r>
              <a:rPr sz="2200" dirty="0">
                <a:latin typeface="Calibri"/>
                <a:cs typeface="Calibri"/>
              </a:rPr>
              <a:t>было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забыто.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Так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Сибири,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Урале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Алтае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быстро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развивались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горнозаводские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школы, </a:t>
            </a:r>
            <a:r>
              <a:rPr sz="2200" dirty="0">
                <a:latin typeface="Calibri"/>
                <a:cs typeface="Calibri"/>
              </a:rPr>
              <a:t>среди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которых</a:t>
            </a:r>
            <a:r>
              <a:rPr sz="2200" spc="4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самой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крупной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стала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школа</a:t>
            </a:r>
            <a:r>
              <a:rPr sz="2200" b="1" spc="43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при</a:t>
            </a:r>
            <a:r>
              <a:rPr sz="2200" b="1" spc="4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Екатеринбургском</a:t>
            </a:r>
            <a:r>
              <a:rPr sz="2200" b="1" spc="4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металлургическом </a:t>
            </a:r>
            <a:r>
              <a:rPr sz="2200" b="1" dirty="0">
                <a:latin typeface="Calibri"/>
                <a:cs typeface="Calibri"/>
              </a:rPr>
              <a:t>заводе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2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Среди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наиболее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выдающихся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выпускников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этой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школы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можно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выделить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Ивана Ползунова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создателя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первого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мире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двухцилиндрового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парового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двигателя.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0568" y="2362200"/>
            <a:ext cx="11415395" cy="3642360"/>
            <a:chOff x="380568" y="2362200"/>
            <a:chExt cx="11415395" cy="3642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2320" y="2362200"/>
              <a:ext cx="3384296" cy="2311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7895" y="2380462"/>
              <a:ext cx="3737863" cy="3623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568" y="2508757"/>
              <a:ext cx="4130421" cy="29464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1040" y="5821679"/>
            <a:ext cx="3515360" cy="629920"/>
          </a:xfrm>
          <a:prstGeom prst="rect">
            <a:avLst/>
          </a:prstGeom>
          <a:solidFill>
            <a:srgbClr val="FFE699"/>
          </a:solidFill>
          <a:ln w="12700">
            <a:solidFill>
              <a:srgbClr val="41709C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1161415">
              <a:lnSpc>
                <a:spcPct val="100000"/>
              </a:lnSpc>
              <a:spcBef>
                <a:spcPts val="1300"/>
              </a:spcBef>
            </a:pPr>
            <a:r>
              <a:rPr sz="1800" b="1" spc="-10" dirty="0">
                <a:latin typeface="Calibri"/>
                <a:cs typeface="Calibri"/>
              </a:rPr>
              <a:t>Екатерина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II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4720" y="4866614"/>
            <a:ext cx="3232150" cy="588645"/>
          </a:xfrm>
          <a:prstGeom prst="rect">
            <a:avLst/>
          </a:prstGeom>
          <a:solidFill>
            <a:srgbClr val="FFE699"/>
          </a:solidFill>
          <a:ln w="12700">
            <a:solidFill>
              <a:srgbClr val="41709C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1135"/>
              </a:spcBef>
            </a:pPr>
            <a:r>
              <a:rPr sz="1800" b="1" spc="-25" dirty="0">
                <a:latin typeface="Calibri"/>
                <a:cs typeface="Calibri"/>
              </a:rPr>
              <a:t>Горнозаводская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школа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57895" y="6136640"/>
            <a:ext cx="3738245" cy="490855"/>
          </a:xfrm>
          <a:prstGeom prst="rect">
            <a:avLst/>
          </a:prstGeom>
          <a:solidFill>
            <a:srgbClr val="FFE699"/>
          </a:solidFill>
          <a:ln w="12700">
            <a:solidFill>
              <a:srgbClr val="41709C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1120775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latin typeface="Calibri"/>
                <a:cs typeface="Calibri"/>
              </a:rPr>
              <a:t>Иван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Ползунов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4098" y="365125"/>
            <a:ext cx="11457305" cy="15716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220345" algn="just">
              <a:lnSpc>
                <a:spcPct val="70000"/>
              </a:lnSpc>
              <a:spcBef>
                <a:spcPts val="345"/>
              </a:spcBef>
            </a:pPr>
            <a:r>
              <a:rPr sz="2200" dirty="0">
                <a:latin typeface="Calibri"/>
                <a:cs typeface="Calibri"/>
              </a:rPr>
              <a:t>В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1774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году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Петербурге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было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открыто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горное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училище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во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дворе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которого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был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оборудован тренировочный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рудник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со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штольнями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шахтами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1767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году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том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же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Петербурге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  <a:p>
            <a:pPr marL="91440" algn="just">
              <a:lnSpc>
                <a:spcPts val="1455"/>
              </a:lnSpc>
            </a:pPr>
            <a:r>
              <a:rPr sz="2200" dirty="0">
                <a:latin typeface="Calibri"/>
                <a:cs typeface="Calibri"/>
              </a:rPr>
              <a:t>морском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госпитале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была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открыта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первая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государственная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хирургическая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школа.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На</a:t>
            </a:r>
            <a:r>
              <a:rPr sz="2200" spc="-10" dirty="0">
                <a:latin typeface="Calibri"/>
                <a:cs typeface="Calibri"/>
              </a:rPr>
              <a:t> момент</a:t>
            </a:r>
            <a:endParaRPr sz="2200">
              <a:latin typeface="Calibri"/>
              <a:cs typeface="Calibri"/>
            </a:endParaRPr>
          </a:p>
          <a:p>
            <a:pPr marL="91440" marR="1501775" algn="just">
              <a:lnSpc>
                <a:spcPct val="70000"/>
              </a:lnSpc>
              <a:spcBef>
                <a:spcPts val="395"/>
              </a:spcBef>
            </a:pPr>
            <a:r>
              <a:rPr sz="2200" dirty="0">
                <a:latin typeface="Calibri"/>
                <a:cs typeface="Calibri"/>
              </a:rPr>
              <a:t>основания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ее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штат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состоял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всего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лишь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из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одного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прозектора,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двух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учителей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пяти </a:t>
            </a:r>
            <a:r>
              <a:rPr sz="2200" spc="-10" dirty="0">
                <a:latin typeface="Calibri"/>
                <a:cs typeface="Calibri"/>
              </a:rPr>
              <a:t>профессоров.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Впоследствии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эта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школа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"разрослась",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стала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именоваться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Военно- медицинской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академией.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3712" y="1954593"/>
            <a:ext cx="11475085" cy="3868420"/>
            <a:chOff x="493712" y="1954593"/>
            <a:chExt cx="11475085" cy="3868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12" y="2217165"/>
              <a:ext cx="4737989" cy="31498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2340" y="1954593"/>
              <a:ext cx="2463418" cy="3868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8959" y="2477643"/>
              <a:ext cx="3779520" cy="28893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61377" y="5495048"/>
            <a:ext cx="5028565" cy="995680"/>
          </a:xfrm>
          <a:prstGeom prst="rect">
            <a:avLst/>
          </a:prstGeom>
          <a:solidFill>
            <a:srgbClr val="FFD966"/>
          </a:solidFill>
          <a:ln w="12700">
            <a:solidFill>
              <a:srgbClr val="41709C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13030" marR="109220" algn="ctr">
              <a:lnSpc>
                <a:spcPct val="100000"/>
              </a:lnSpc>
              <a:spcBef>
                <a:spcPts val="580"/>
              </a:spcBef>
            </a:pPr>
            <a:r>
              <a:rPr sz="1800" b="1" spc="-25" dirty="0">
                <a:latin typeface="Calibri"/>
                <a:cs typeface="Calibri"/>
              </a:rPr>
              <a:t>Горное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училище,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дворе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которого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оборудован </a:t>
            </a:r>
            <a:r>
              <a:rPr sz="1800" b="1" dirty="0">
                <a:latin typeface="Calibri"/>
                <a:cs typeface="Calibri"/>
              </a:rPr>
              <a:t>тренировочный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рудник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штольнями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шахтами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1040" y="5557520"/>
            <a:ext cx="3647440" cy="664845"/>
          </a:xfrm>
          <a:prstGeom prst="rect">
            <a:avLst/>
          </a:prstGeom>
          <a:solidFill>
            <a:srgbClr val="FFD966"/>
          </a:solidFill>
          <a:ln w="12700">
            <a:solidFill>
              <a:srgbClr val="41709C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440"/>
              </a:spcBef>
            </a:pPr>
            <a:r>
              <a:rPr sz="1800" b="1" spc="-10" dirty="0">
                <a:latin typeface="Calibri"/>
                <a:cs typeface="Calibri"/>
              </a:rPr>
              <a:t>Военно-медицинская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академия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8150" y="210184"/>
              <a:ext cx="11413490" cy="2361565"/>
            </a:xfrm>
            <a:custGeom>
              <a:avLst/>
              <a:gdLst/>
              <a:ahLst/>
              <a:cxnLst/>
              <a:rect l="l" t="t" r="r" b="b"/>
              <a:pathLst>
                <a:path w="11413490" h="2361565">
                  <a:moveTo>
                    <a:pt x="11413236" y="0"/>
                  </a:moveTo>
                  <a:lnTo>
                    <a:pt x="0" y="0"/>
                  </a:lnTo>
                  <a:lnTo>
                    <a:pt x="0" y="2361565"/>
                  </a:lnTo>
                  <a:lnTo>
                    <a:pt x="11413236" y="2361565"/>
                  </a:lnTo>
                  <a:lnTo>
                    <a:pt x="1141323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7042" y="179323"/>
            <a:ext cx="11260455" cy="205676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457200" algn="just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latin typeface="Calibri"/>
                <a:cs typeface="Calibri"/>
              </a:rPr>
              <a:t>Период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1888</a:t>
            </a:r>
            <a:r>
              <a:rPr sz="1800" b="1" spc="12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до</a:t>
            </a:r>
            <a:r>
              <a:rPr sz="1800" b="1" spc="13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1917</a:t>
            </a:r>
            <a:r>
              <a:rPr sz="1800" b="1" spc="1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года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характеризируется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наиболее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активным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развитием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российской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системы </a:t>
            </a:r>
            <a:r>
              <a:rPr sz="1800" dirty="0">
                <a:latin typeface="Calibri"/>
                <a:cs typeface="Calibri"/>
              </a:rPr>
              <a:t>профессионального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образования.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Утвержденные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1888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году,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времена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правления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Александра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ІІІ,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"Основные </a:t>
            </a:r>
            <a:r>
              <a:rPr sz="1800" b="1" i="1" dirty="0">
                <a:latin typeface="Calibri"/>
                <a:cs typeface="Calibri"/>
              </a:rPr>
              <a:t>положения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о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промышленных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училищах"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законодательном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уровне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установили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единую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систему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разрозненных </a:t>
            </a:r>
            <a:r>
              <a:rPr sz="1800" dirty="0">
                <a:latin typeface="Calibri"/>
                <a:cs typeface="Calibri"/>
              </a:rPr>
              <a:t>ранее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профессионально-</a:t>
            </a:r>
            <a:r>
              <a:rPr sz="1800" dirty="0">
                <a:latin typeface="Calibri"/>
                <a:cs typeface="Calibri"/>
              </a:rPr>
              <a:t>технических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заведений.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времени профтехучилища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начали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подразделять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трем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типам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41300" marR="62865" indent="-2286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средние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технические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училища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готовили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техников,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могли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работать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помощниками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инженеров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других </a:t>
            </a:r>
            <a:r>
              <a:rPr sz="1800" spc="-20" dirty="0">
                <a:latin typeface="Calibri"/>
                <a:cs typeface="Calibri"/>
              </a:rPr>
              <a:t>руководителей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промышленных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предприятий;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1515"/>
              </a:lnSpc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низшие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технические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училища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подготавливали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рабочих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определенной </a:t>
            </a:r>
            <a:r>
              <a:rPr sz="1800" dirty="0">
                <a:latin typeface="Calibri"/>
                <a:cs typeface="Calibri"/>
              </a:rPr>
              <a:t>сферы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производства;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1945"/>
              </a:lnSpc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alibri"/>
                <a:cs typeface="Calibri"/>
              </a:rPr>
              <a:t>ремесленные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училища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обучали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определенному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ремеслу,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чаще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связанному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бытом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населения.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8200" y="2488438"/>
            <a:ext cx="9789160" cy="2551430"/>
            <a:chOff x="838200" y="2488438"/>
            <a:chExt cx="9789160" cy="25514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2488438"/>
              <a:ext cx="5979159" cy="2550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5520" y="2488438"/>
              <a:ext cx="3291839" cy="245948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09600" y="5039359"/>
            <a:ext cx="11267440" cy="1574800"/>
          </a:xfrm>
          <a:prstGeom prst="rect">
            <a:avLst/>
          </a:prstGeom>
          <a:solidFill>
            <a:srgbClr val="FFF1CC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48640" algn="just">
              <a:lnSpc>
                <a:spcPts val="178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этот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содержании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профессионального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образования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появились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планы,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которые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определяли</a:t>
            </a:r>
            <a:endParaRPr sz="1800">
              <a:latin typeface="Calibri"/>
              <a:cs typeface="Calibri"/>
            </a:endParaRPr>
          </a:p>
          <a:p>
            <a:pPr marL="91440" marR="79375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основные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пути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подготовки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квалифицированных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техников,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мастеров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рабочих.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главное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место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этих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планах </a:t>
            </a:r>
            <a:r>
              <a:rPr sz="1800" dirty="0">
                <a:latin typeface="Calibri"/>
                <a:cs typeface="Calibri"/>
              </a:rPr>
              <a:t>занимали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специальные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предметы.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Одновременно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этим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правительство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России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только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разрешило,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способствовало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созданию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различных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обществ,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ставивших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своей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целью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содействие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экономическому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развитию </a:t>
            </a:r>
            <a:r>
              <a:rPr sz="1800" dirty="0">
                <a:latin typeface="Calibri"/>
                <a:cs typeface="Calibri"/>
              </a:rPr>
              <a:t>России: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Московское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общество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распространения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технических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знаний,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Русское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техническое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общество,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общество содействия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кустарно-</a:t>
            </a:r>
            <a:r>
              <a:rPr sz="1800" dirty="0">
                <a:latin typeface="Calibri"/>
                <a:cs typeface="Calibri"/>
              </a:rPr>
              <a:t>ремесленного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33" y="0"/>
            <a:ext cx="11958955" cy="6858000"/>
            <a:chOff x="143433" y="0"/>
            <a:chExt cx="119589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41" y="0"/>
              <a:ext cx="11420732" cy="61312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433" y="4285128"/>
              <a:ext cx="11958955" cy="2573020"/>
            </a:xfrm>
            <a:custGeom>
              <a:avLst/>
              <a:gdLst/>
              <a:ahLst/>
              <a:cxnLst/>
              <a:rect l="l" t="t" r="r" b="b"/>
              <a:pathLst>
                <a:path w="11958955" h="2573020">
                  <a:moveTo>
                    <a:pt x="11958955" y="0"/>
                  </a:moveTo>
                  <a:lnTo>
                    <a:pt x="0" y="0"/>
                  </a:lnTo>
                  <a:lnTo>
                    <a:pt x="0" y="2572871"/>
                  </a:lnTo>
                  <a:lnTo>
                    <a:pt x="11958955" y="2572871"/>
                  </a:lnTo>
                  <a:lnTo>
                    <a:pt x="11958955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2300" y="4234637"/>
            <a:ext cx="11805920" cy="24136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457200" algn="just">
              <a:lnSpc>
                <a:spcPct val="70000"/>
              </a:lnSpc>
              <a:spcBef>
                <a:spcPts val="750"/>
              </a:spcBef>
            </a:pPr>
            <a:r>
              <a:rPr sz="1800" dirty="0">
                <a:latin typeface="Calibri"/>
                <a:cs typeface="Calibri"/>
              </a:rPr>
              <a:t>Октябрьская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революция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1917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изменила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коренным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образом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политическую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систему,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идеологию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страны,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а </a:t>
            </a:r>
            <a:r>
              <a:rPr sz="1800" dirty="0">
                <a:latin typeface="Calibri"/>
                <a:cs typeface="Calibri"/>
              </a:rPr>
              <a:t>значит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просвещение,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числе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профессиональное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образование.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Новая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власть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основу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системы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 </a:t>
            </a:r>
            <a:r>
              <a:rPr sz="1800" dirty="0">
                <a:latin typeface="Calibri"/>
                <a:cs typeface="Calibri"/>
              </a:rPr>
              <a:t>взяла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идею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"Пролеткульта",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результате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чего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многие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достижения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старой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системы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образования,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наработанной </a:t>
            </a:r>
            <a:r>
              <a:rPr sz="1800" dirty="0">
                <a:latin typeface="Calibri"/>
                <a:cs typeface="Calibri"/>
              </a:rPr>
              <a:t>многими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годами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отточенную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выдающимися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педагогами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учеными,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признаны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негодными.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ноября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1917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года, </a:t>
            </a:r>
            <a:r>
              <a:rPr sz="1800" dirty="0">
                <a:latin typeface="Calibri"/>
                <a:cs typeface="Calibri"/>
              </a:rPr>
              <a:t>буквально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через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один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день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Октябрьского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переворота,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советской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России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создан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Отдел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профессионального </a:t>
            </a:r>
            <a:r>
              <a:rPr sz="1800" dirty="0">
                <a:latin typeface="Calibri"/>
                <a:cs typeface="Calibri"/>
              </a:rPr>
              <a:t>образования,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который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объединил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профессиональные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школы,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независимо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2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формы</a:t>
            </a:r>
            <a:r>
              <a:rPr sz="1800" spc="30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собственности </a:t>
            </a:r>
            <a:r>
              <a:rPr sz="1800" dirty="0">
                <a:latin typeface="Calibri"/>
                <a:cs typeface="Calibri"/>
              </a:rPr>
              <a:t>(ведомственные,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государственные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частные),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содержания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методов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обучения.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тяжелейших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условиях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становления </a:t>
            </a:r>
            <a:r>
              <a:rPr sz="1800" dirty="0">
                <a:latin typeface="Calibri"/>
                <a:cs typeface="Calibri"/>
              </a:rPr>
              <a:t>нового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государства,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голода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разрухи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В.И.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Ленин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забывал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проблемах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образования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молодежи,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уделял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им </a:t>
            </a:r>
            <a:r>
              <a:rPr sz="1800" dirty="0">
                <a:latin typeface="Calibri"/>
                <a:cs typeface="Calibri"/>
              </a:rPr>
              <a:t>большое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внимание.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Из-под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пера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вышло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Декретов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вопросам,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касающимся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образования,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касались </a:t>
            </a:r>
            <a:r>
              <a:rPr sz="1800" dirty="0">
                <a:latin typeface="Calibri"/>
                <a:cs typeface="Calibri"/>
              </a:rPr>
              <a:t>именно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профессионального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образования.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Связанно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тем,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уже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зиме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1919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стало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ясно,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стране </a:t>
            </a:r>
            <a:r>
              <a:rPr sz="1800" dirty="0">
                <a:latin typeface="Calibri"/>
                <a:cs typeface="Calibri"/>
              </a:rPr>
              <a:t>наступил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острый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дефицит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квалифицированных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рабочих.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вызывал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сомнения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тот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факт,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политика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"свертывания" профессионально-технической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школы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ошибочной.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6521" y="3175"/>
            <a:ext cx="2935478" cy="30046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58000"/>
            <a:chOff x="0" y="0"/>
            <a:chExt cx="121983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903" y="155194"/>
              <a:ext cx="5940425" cy="4251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33133" y="243827"/>
              <a:ext cx="5659120" cy="6049645"/>
            </a:xfrm>
            <a:custGeom>
              <a:avLst/>
              <a:gdLst/>
              <a:ahLst/>
              <a:cxnLst/>
              <a:rect l="l" t="t" r="r" b="b"/>
              <a:pathLst>
                <a:path w="5659120" h="6049645">
                  <a:moveTo>
                    <a:pt x="5658866" y="0"/>
                  </a:moveTo>
                  <a:lnTo>
                    <a:pt x="0" y="0"/>
                  </a:lnTo>
                  <a:lnTo>
                    <a:pt x="0" y="6049390"/>
                  </a:lnTo>
                  <a:lnTo>
                    <a:pt x="5658866" y="6049390"/>
                  </a:lnTo>
                  <a:lnTo>
                    <a:pt x="565886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3133" y="243827"/>
              <a:ext cx="5659120" cy="6049645"/>
            </a:xfrm>
            <a:custGeom>
              <a:avLst/>
              <a:gdLst/>
              <a:ahLst/>
              <a:cxnLst/>
              <a:rect l="l" t="t" r="r" b="b"/>
              <a:pathLst>
                <a:path w="5659120" h="6049645">
                  <a:moveTo>
                    <a:pt x="0" y="6049390"/>
                  </a:moveTo>
                  <a:lnTo>
                    <a:pt x="5658866" y="6049390"/>
                  </a:lnTo>
                  <a:lnTo>
                    <a:pt x="5658866" y="0"/>
                  </a:lnTo>
                  <a:lnTo>
                    <a:pt x="0" y="0"/>
                  </a:lnTo>
                  <a:lnTo>
                    <a:pt x="0" y="604939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70852" y="401193"/>
            <a:ext cx="50444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Calibri"/>
                <a:cs typeface="Calibri"/>
              </a:rPr>
              <a:t>29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июля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1920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действие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вступи</a:t>
            </a:r>
            <a:r>
              <a:rPr sz="2000" b="1" dirty="0">
                <a:latin typeface="Calibri"/>
                <a:cs typeface="Calibri"/>
              </a:rPr>
              <a:t>л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Декрет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3652" y="654176"/>
            <a:ext cx="298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5" dirty="0">
                <a:latin typeface="Calibri"/>
                <a:cs typeface="Calibri"/>
              </a:rPr>
              <a:t>об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8011" y="654176"/>
            <a:ext cx="49072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56030" algn="l"/>
                <a:tab pos="3536950" algn="l"/>
              </a:tabLst>
            </a:pPr>
            <a:r>
              <a:rPr sz="2000" b="1" spc="-10" dirty="0">
                <a:latin typeface="Calibri"/>
                <a:cs typeface="Calibri"/>
              </a:rPr>
              <a:t>учебной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профтехнической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повинности,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3652" y="907237"/>
            <a:ext cx="5504815" cy="414083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just">
              <a:lnSpc>
                <a:spcPct val="83500"/>
              </a:lnSpc>
              <a:spcBef>
                <a:spcPts val="490"/>
              </a:spcBef>
            </a:pPr>
            <a:r>
              <a:rPr sz="2000" dirty="0">
                <a:latin typeface="Calibri"/>
                <a:cs typeface="Calibri"/>
              </a:rPr>
              <a:t>согласно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которому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все</a:t>
            </a:r>
            <a:r>
              <a:rPr sz="2000" b="1" spc="1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рабочие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(от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10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до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40</a:t>
            </a:r>
            <a:r>
              <a:rPr sz="2000" b="1" spc="13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лет) </a:t>
            </a:r>
            <a:r>
              <a:rPr sz="2000" b="1" dirty="0">
                <a:latin typeface="Calibri"/>
                <a:cs typeface="Calibri"/>
              </a:rPr>
              <a:t>были</a:t>
            </a:r>
            <a:r>
              <a:rPr sz="2000" b="1" spc="450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обязаны</a:t>
            </a:r>
            <a:r>
              <a:rPr sz="2000" b="1" spc="459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учиться.</a:t>
            </a:r>
            <a:r>
              <a:rPr sz="2000" b="1" spc="45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Этим</a:t>
            </a:r>
            <a:r>
              <a:rPr sz="2000" spc="459" dirty="0">
                <a:latin typeface="Calibri"/>
                <a:cs typeface="Calibri"/>
              </a:rPr>
              <a:t>   </a:t>
            </a:r>
            <a:r>
              <a:rPr sz="2000" spc="-10" dirty="0">
                <a:latin typeface="Calibri"/>
                <a:cs typeface="Calibri"/>
              </a:rPr>
              <a:t>Декретом </a:t>
            </a:r>
            <a:r>
              <a:rPr sz="2000" dirty="0">
                <a:latin typeface="Calibri"/>
                <a:cs typeface="Calibri"/>
              </a:rPr>
              <a:t>правительство</a:t>
            </a:r>
            <a:r>
              <a:rPr sz="2000" spc="21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молодой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страны</a:t>
            </a:r>
            <a:r>
              <a:rPr sz="2000" spc="2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хотело</a:t>
            </a:r>
            <a:r>
              <a:rPr sz="2000" spc="204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одним </a:t>
            </a:r>
            <a:r>
              <a:rPr sz="2000" dirty="0">
                <a:latin typeface="Calibri"/>
                <a:cs typeface="Calibri"/>
              </a:rPr>
              <a:t>махом</a:t>
            </a:r>
            <a:r>
              <a:rPr sz="2000" spc="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уничтожить</a:t>
            </a:r>
            <a:r>
              <a:rPr sz="2000" spc="6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техническую</a:t>
            </a:r>
            <a:r>
              <a:rPr sz="2000" spc="65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безграмотность </a:t>
            </a:r>
            <a:r>
              <a:rPr sz="2000" dirty="0">
                <a:latin typeface="Calibri"/>
                <a:cs typeface="Calibri"/>
              </a:rPr>
              <a:t>населения.</a:t>
            </a:r>
            <a:r>
              <a:rPr sz="2000" spc="18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19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всей</a:t>
            </a:r>
            <a:r>
              <a:rPr sz="2000" spc="18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стране</a:t>
            </a:r>
            <a:r>
              <a:rPr sz="2000" spc="190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стало</a:t>
            </a:r>
            <a:r>
              <a:rPr sz="2000" b="1" spc="195" dirty="0">
                <a:latin typeface="Calibri"/>
                <a:cs typeface="Calibri"/>
              </a:rPr>
              <a:t>   </a:t>
            </a:r>
            <a:r>
              <a:rPr sz="2000" b="1" spc="-10" dirty="0">
                <a:latin typeface="Calibri"/>
                <a:cs typeface="Calibri"/>
              </a:rPr>
              <a:t>массово </a:t>
            </a:r>
            <a:r>
              <a:rPr sz="2000" b="1" dirty="0">
                <a:latin typeface="Calibri"/>
                <a:cs typeface="Calibri"/>
              </a:rPr>
              <a:t>организовываться</a:t>
            </a:r>
            <a:r>
              <a:rPr sz="2000" b="1" spc="41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Ф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</a:t>
            </a:r>
            <a:r>
              <a:rPr sz="2000" b="1" spc="1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</a:t>
            </a:r>
            <a:r>
              <a:rPr sz="2000" b="1" spc="415" dirty="0">
                <a:latin typeface="Calibri"/>
                <a:cs typeface="Calibri"/>
              </a:rPr>
              <a:t>  </a:t>
            </a:r>
            <a:r>
              <a:rPr sz="2000" b="1" spc="-10" dirty="0">
                <a:latin typeface="Calibri"/>
                <a:cs typeface="Calibri"/>
              </a:rPr>
              <a:t>(фабрично-заводское </a:t>
            </a:r>
            <a:r>
              <a:rPr sz="2000" b="1" dirty="0">
                <a:latin typeface="Calibri"/>
                <a:cs typeface="Calibri"/>
              </a:rPr>
              <a:t>ученичество)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профессиональные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школы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нового типа.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ts val="1789"/>
              </a:lnSpc>
              <a:tabLst>
                <a:tab pos="1633855" algn="l"/>
                <a:tab pos="3219450" algn="l"/>
                <a:tab pos="4497070" algn="l"/>
              </a:tabLst>
            </a:pPr>
            <a:r>
              <a:rPr sz="2000" b="1" spc="-20" dirty="0">
                <a:latin typeface="Calibri"/>
                <a:cs typeface="Calibri"/>
              </a:rPr>
              <a:t>ФЗУ,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которые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стали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первыми</a:t>
            </a:r>
            <a:endParaRPr sz="2000">
              <a:latin typeface="Calibri"/>
              <a:cs typeface="Calibri"/>
            </a:endParaRPr>
          </a:p>
          <a:p>
            <a:pPr marL="12700" marR="7620" algn="just">
              <a:lnSpc>
                <a:spcPct val="83600"/>
              </a:lnSpc>
              <a:spcBef>
                <a:spcPts val="190"/>
              </a:spcBef>
            </a:pPr>
            <a:r>
              <a:rPr sz="2000" b="1" spc="-10" dirty="0">
                <a:latin typeface="Calibri"/>
                <a:cs typeface="Calibri"/>
              </a:rPr>
              <a:t>профессионально-</a:t>
            </a:r>
            <a:r>
              <a:rPr sz="2000" b="1" dirty="0">
                <a:latin typeface="Calibri"/>
                <a:cs typeface="Calibri"/>
              </a:rPr>
              <a:t>политехническими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школами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в </a:t>
            </a:r>
            <a:r>
              <a:rPr sz="2000" b="1" dirty="0">
                <a:latin typeface="Calibri"/>
                <a:cs typeface="Calibri"/>
              </a:rPr>
              <a:t>системе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народного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образования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СССР,</a:t>
            </a:r>
            <a:r>
              <a:rPr sz="2000" b="1" spc="4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были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сформировать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народную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интеллигенцию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из </a:t>
            </a:r>
            <a:r>
              <a:rPr sz="2000" dirty="0">
                <a:latin typeface="Calibri"/>
                <a:cs typeface="Calibri"/>
              </a:rPr>
              <a:t>рядов рабочего класса,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пополнить техникумы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ВУЗы.</a:t>
            </a:r>
            <a:endParaRPr sz="2000">
              <a:latin typeface="Calibri"/>
              <a:cs typeface="Calibri"/>
            </a:endParaRPr>
          </a:p>
          <a:p>
            <a:pPr marL="12700" marR="10795" indent="457200">
              <a:lnSpc>
                <a:spcPts val="1989"/>
              </a:lnSpc>
            </a:pPr>
            <a:r>
              <a:rPr sz="2000" dirty="0">
                <a:latin typeface="Calibri"/>
                <a:cs typeface="Calibri"/>
              </a:rPr>
              <a:t>Но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ожидания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правительства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оправдались, </a:t>
            </a:r>
            <a:r>
              <a:rPr sz="2000" dirty="0">
                <a:latin typeface="Calibri"/>
                <a:cs typeface="Calibri"/>
              </a:rPr>
              <a:t>поскольку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ФЗУ,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ориентированные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подготовку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3652" y="4975047"/>
            <a:ext cx="326897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97200" algn="l"/>
              </a:tabLst>
            </a:pPr>
            <a:r>
              <a:rPr sz="2000" spc="-20" dirty="0">
                <a:latin typeface="Calibri"/>
                <a:cs typeface="Calibri"/>
              </a:rPr>
              <a:t>рабочего-</a:t>
            </a:r>
            <a:r>
              <a:rPr sz="2000" spc="-10" dirty="0">
                <a:latin typeface="Calibri"/>
                <a:cs typeface="Calibri"/>
              </a:rPr>
              <a:t>универсала,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63581" y="4975047"/>
            <a:ext cx="1750695" cy="58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>
              <a:lnSpc>
                <a:spcPts val="2195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удовлетворяли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95"/>
              </a:lnSpc>
            </a:pPr>
            <a:r>
              <a:rPr sz="2000" spc="-10" dirty="0">
                <a:latin typeface="Calibri"/>
                <a:cs typeface="Calibri"/>
              </a:rPr>
              <a:t>развивающейся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3652" y="5228335"/>
            <a:ext cx="3148330" cy="582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95"/>
              </a:lnSpc>
              <a:spcBef>
                <a:spcPts val="90"/>
              </a:spcBef>
              <a:tabLst>
                <a:tab pos="2005964" algn="l"/>
              </a:tabLst>
            </a:pPr>
            <a:r>
              <a:rPr sz="2000" spc="-10" dirty="0">
                <a:latin typeface="Calibri"/>
                <a:cs typeface="Calibri"/>
              </a:rPr>
              <a:t>потребности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постоянно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95"/>
              </a:lnSpc>
            </a:pPr>
            <a:r>
              <a:rPr sz="2000" spc="-10" dirty="0">
                <a:latin typeface="Calibri"/>
                <a:cs typeface="Calibri"/>
              </a:rPr>
              <a:t>промышленности.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80" y="3657598"/>
            <a:ext cx="493776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50585" y="172720"/>
              <a:ext cx="6557009" cy="3861435"/>
            </a:xfrm>
            <a:custGeom>
              <a:avLst/>
              <a:gdLst/>
              <a:ahLst/>
              <a:cxnLst/>
              <a:rect l="l" t="t" r="r" b="b"/>
              <a:pathLst>
                <a:path w="6557009" h="3861435">
                  <a:moveTo>
                    <a:pt x="6557009" y="0"/>
                  </a:moveTo>
                  <a:lnTo>
                    <a:pt x="0" y="0"/>
                  </a:lnTo>
                  <a:lnTo>
                    <a:pt x="0" y="3861434"/>
                  </a:lnTo>
                  <a:lnTo>
                    <a:pt x="6557009" y="3861434"/>
                  </a:lnTo>
                  <a:lnTo>
                    <a:pt x="655700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0585" y="172720"/>
              <a:ext cx="6557009" cy="3861435"/>
            </a:xfrm>
            <a:custGeom>
              <a:avLst/>
              <a:gdLst/>
              <a:ahLst/>
              <a:cxnLst/>
              <a:rect l="l" t="t" r="r" b="b"/>
              <a:pathLst>
                <a:path w="6557009" h="3861435">
                  <a:moveTo>
                    <a:pt x="0" y="3861434"/>
                  </a:moveTo>
                  <a:lnTo>
                    <a:pt x="6557009" y="3861434"/>
                  </a:lnTo>
                  <a:lnTo>
                    <a:pt x="6557009" y="0"/>
                  </a:lnTo>
                  <a:lnTo>
                    <a:pt x="0" y="0"/>
                  </a:lnTo>
                  <a:lnTo>
                    <a:pt x="0" y="386143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30722" y="399414"/>
            <a:ext cx="6402070" cy="3378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459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1940</a:t>
            </a:r>
            <a:r>
              <a:rPr sz="2000" b="1" spc="45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году</a:t>
            </a:r>
            <a:r>
              <a:rPr sz="2000" b="1" spc="45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большая</a:t>
            </a:r>
            <a:r>
              <a:rPr sz="2000" spc="47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часть</a:t>
            </a:r>
            <a:r>
              <a:rPr sz="2000" spc="46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школ</a:t>
            </a:r>
            <a:r>
              <a:rPr sz="2000" spc="45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ФЗУ</a:t>
            </a:r>
            <a:r>
              <a:rPr sz="2000" b="1" spc="455" dirty="0">
                <a:latin typeface="Calibri"/>
                <a:cs typeface="Calibri"/>
              </a:rPr>
              <a:t>  </a:t>
            </a:r>
            <a:r>
              <a:rPr sz="2000" b="1" spc="-20" dirty="0">
                <a:latin typeface="Calibri"/>
                <a:cs typeface="Calibri"/>
              </a:rPr>
              <a:t>были </a:t>
            </a:r>
            <a:r>
              <a:rPr sz="2000" b="1" dirty="0">
                <a:latin typeface="Calibri"/>
                <a:cs typeface="Calibri"/>
              </a:rPr>
              <a:t>реформированы</a:t>
            </a:r>
            <a:r>
              <a:rPr sz="2000" b="1" spc="24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25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школы</a:t>
            </a:r>
            <a:r>
              <a:rPr sz="2000" b="1" spc="23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ФЗО</a:t>
            </a:r>
            <a:r>
              <a:rPr sz="2000" b="1" spc="245" dirty="0">
                <a:latin typeface="Calibri"/>
                <a:cs typeface="Calibri"/>
              </a:rPr>
              <a:t>  </a:t>
            </a:r>
            <a:r>
              <a:rPr sz="2000" b="1" spc="-10" dirty="0">
                <a:latin typeface="Calibri"/>
                <a:cs typeface="Calibri"/>
              </a:rPr>
              <a:t>(фабрично-заводское </a:t>
            </a:r>
            <a:r>
              <a:rPr sz="2000" b="1" dirty="0">
                <a:latin typeface="Calibri"/>
                <a:cs typeface="Calibri"/>
              </a:rPr>
              <a:t>обучение),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Президиум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Верховного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Совета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СССР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принял </a:t>
            </a:r>
            <a:r>
              <a:rPr sz="2000" dirty="0">
                <a:latin typeface="Calibri"/>
                <a:cs typeface="Calibri"/>
              </a:rPr>
              <a:t>Указ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ГТР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(Государственные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Трудовые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Резервы).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Согласно </a:t>
            </a:r>
            <a:r>
              <a:rPr sz="2000" dirty="0">
                <a:latin typeface="Calibri"/>
                <a:cs typeface="Calibri"/>
              </a:rPr>
              <a:t>этому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указу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СССР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было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учреждено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два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типа</a:t>
            </a:r>
            <a:r>
              <a:rPr sz="2000" b="1" spc="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учебных заведений: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latin typeface="Calibri"/>
                <a:cs typeface="Calibri"/>
              </a:rPr>
              <a:t>школы</a:t>
            </a:r>
            <a:r>
              <a:rPr sz="2000" b="1" spc="2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ФЗО</a:t>
            </a:r>
            <a:r>
              <a:rPr sz="2000" b="1" spc="3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2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3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протяжении</a:t>
            </a:r>
            <a:r>
              <a:rPr sz="2000" b="1" spc="2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6</a:t>
            </a:r>
            <a:r>
              <a:rPr sz="2000" b="1" spc="3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месяцев</a:t>
            </a:r>
            <a:r>
              <a:rPr sz="2000" b="1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эти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школы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занимались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подготовкой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рабочих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массовых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профессий</a:t>
            </a:r>
            <a:endParaRPr sz="2000">
              <a:latin typeface="Calibri"/>
              <a:cs typeface="Calibri"/>
            </a:endParaRPr>
          </a:p>
          <a:p>
            <a:pPr marL="12700" marR="10160" indent="4572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железнодорожные</a:t>
            </a:r>
            <a:r>
              <a:rPr sz="2000" b="1" spc="114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110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ремесленные</a:t>
            </a:r>
            <a:r>
              <a:rPr sz="2000" b="1" spc="125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училища</a:t>
            </a:r>
            <a:r>
              <a:rPr sz="2000" b="1" spc="114" dirty="0">
                <a:latin typeface="Calibri"/>
                <a:cs typeface="Calibri"/>
              </a:rPr>
              <a:t>  </a:t>
            </a:r>
            <a:r>
              <a:rPr sz="2000" b="1" dirty="0">
                <a:latin typeface="Calibri"/>
                <a:cs typeface="Calibri"/>
              </a:rPr>
              <a:t>-</a:t>
            </a:r>
            <a:r>
              <a:rPr sz="2000" b="1" spc="105" dirty="0">
                <a:latin typeface="Calibri"/>
                <a:cs typeface="Calibri"/>
              </a:rPr>
              <a:t>  </a:t>
            </a:r>
            <a:r>
              <a:rPr sz="2000" b="1" spc="-25" dirty="0">
                <a:latin typeface="Calibri"/>
                <a:cs typeface="Calibri"/>
              </a:rPr>
              <a:t>на </a:t>
            </a:r>
            <a:r>
              <a:rPr sz="2000" b="1" dirty="0">
                <a:latin typeface="Calibri"/>
                <a:cs typeface="Calibri"/>
              </a:rPr>
              <a:t>протяжении</a:t>
            </a:r>
            <a:r>
              <a:rPr sz="2000" b="1" spc="340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двух</a:t>
            </a:r>
            <a:r>
              <a:rPr sz="2000" b="1" spc="345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лет</a:t>
            </a:r>
            <a:r>
              <a:rPr sz="2000" b="1" spc="345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эти</a:t>
            </a:r>
            <a:r>
              <a:rPr sz="2000" spc="340" dirty="0">
                <a:latin typeface="Calibri"/>
                <a:cs typeface="Calibri"/>
              </a:rPr>
              <a:t>   </a:t>
            </a:r>
            <a:r>
              <a:rPr sz="2000" dirty="0">
                <a:latin typeface="Calibri"/>
                <a:cs typeface="Calibri"/>
              </a:rPr>
              <a:t>училища</a:t>
            </a:r>
            <a:r>
              <a:rPr sz="2000" spc="345" dirty="0">
                <a:latin typeface="Calibri"/>
                <a:cs typeface="Calibri"/>
              </a:rPr>
              <a:t>   </a:t>
            </a:r>
            <a:r>
              <a:rPr sz="2000" spc="-10" dirty="0">
                <a:latin typeface="Calibri"/>
                <a:cs typeface="Calibri"/>
              </a:rPr>
              <a:t>занимались </a:t>
            </a:r>
            <a:r>
              <a:rPr sz="2000" spc="-20" dirty="0">
                <a:latin typeface="Calibri"/>
                <a:cs typeface="Calibri"/>
              </a:rPr>
              <a:t>подготовкой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квалифицированных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рабочих.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8787" y="375920"/>
            <a:ext cx="11733530" cy="6482080"/>
            <a:chOff x="458787" y="375920"/>
            <a:chExt cx="11733530" cy="64820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87" y="375920"/>
              <a:ext cx="4794631" cy="38623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508" y="4331017"/>
              <a:ext cx="2293620" cy="22936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4226" y="4203827"/>
              <a:ext cx="3538854" cy="26541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0" y="4666881"/>
              <a:ext cx="4267200" cy="1600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54" y="160273"/>
              <a:ext cx="6667500" cy="4438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446" y="4685093"/>
              <a:ext cx="1280795" cy="19706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4880" y="127571"/>
              <a:ext cx="4305935" cy="6528434"/>
            </a:xfrm>
            <a:custGeom>
              <a:avLst/>
              <a:gdLst/>
              <a:ahLst/>
              <a:cxnLst/>
              <a:rect l="l" t="t" r="r" b="b"/>
              <a:pathLst>
                <a:path w="4305934" h="6528434">
                  <a:moveTo>
                    <a:pt x="4305554" y="0"/>
                  </a:moveTo>
                  <a:lnTo>
                    <a:pt x="0" y="0"/>
                  </a:lnTo>
                  <a:lnTo>
                    <a:pt x="0" y="6528181"/>
                  </a:lnTo>
                  <a:lnTo>
                    <a:pt x="4305554" y="6528181"/>
                  </a:lnTo>
                  <a:lnTo>
                    <a:pt x="430555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4880" y="127571"/>
              <a:ext cx="4305935" cy="6528434"/>
            </a:xfrm>
            <a:custGeom>
              <a:avLst/>
              <a:gdLst/>
              <a:ahLst/>
              <a:cxnLst/>
              <a:rect l="l" t="t" r="r" b="b"/>
              <a:pathLst>
                <a:path w="4305934" h="6528434">
                  <a:moveTo>
                    <a:pt x="0" y="6528181"/>
                  </a:moveTo>
                  <a:lnTo>
                    <a:pt x="4305554" y="6528181"/>
                  </a:lnTo>
                  <a:lnTo>
                    <a:pt x="4305554" y="0"/>
                  </a:lnTo>
                  <a:lnTo>
                    <a:pt x="0" y="0"/>
                  </a:lnTo>
                  <a:lnTo>
                    <a:pt x="0" y="65281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75397" y="1230883"/>
            <a:ext cx="4149090" cy="2463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90"/>
              </a:spcBef>
              <a:tabLst>
                <a:tab pos="805180" algn="l"/>
                <a:tab pos="1527810" algn="l"/>
                <a:tab pos="2305050" algn="l"/>
                <a:tab pos="3738245" algn="l"/>
              </a:tabLst>
            </a:pPr>
            <a:r>
              <a:rPr sz="2000" b="1" spc="-5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20" dirty="0">
                <a:latin typeface="Calibri"/>
                <a:cs typeface="Calibri"/>
              </a:rPr>
              <a:t>СССР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20" dirty="0">
                <a:latin typeface="Calibri"/>
                <a:cs typeface="Calibri"/>
              </a:rPr>
              <a:t>было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учреждено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25" dirty="0">
                <a:latin typeface="Calibri"/>
                <a:cs typeface="Calibri"/>
              </a:rPr>
              <a:t>два </a:t>
            </a:r>
            <a:r>
              <a:rPr sz="2000" b="1" dirty="0">
                <a:latin typeface="Calibri"/>
                <a:cs typeface="Calibri"/>
              </a:rPr>
              <a:t>типа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учебных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заведений: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b="1" spc="-10" dirty="0">
                <a:latin typeface="Calibri"/>
                <a:cs typeface="Calibri"/>
              </a:rPr>
              <a:t>школы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подготовки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рабочих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массовых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профессий</a:t>
            </a:r>
            <a:endParaRPr sz="2000">
              <a:latin typeface="Calibri"/>
              <a:cs typeface="Calibri"/>
            </a:endParaRPr>
          </a:p>
          <a:p>
            <a:pPr marL="299085" marR="18034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spc="-20" dirty="0">
                <a:latin typeface="Calibri"/>
                <a:cs typeface="Calibri"/>
              </a:rPr>
              <a:t>железнодорожные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и </a:t>
            </a:r>
            <a:r>
              <a:rPr sz="2000" b="1" dirty="0">
                <a:latin typeface="Calibri"/>
                <a:cs typeface="Calibri"/>
              </a:rPr>
              <a:t>ремесленные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училища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–для </a:t>
            </a:r>
            <a:r>
              <a:rPr sz="2000" b="1" spc="-10" dirty="0">
                <a:latin typeface="Calibri"/>
                <a:cs typeface="Calibri"/>
              </a:rPr>
              <a:t>подготовки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квалифицированных рабочих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6481" y="3669868"/>
            <a:ext cx="1050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образом,</a:t>
            </a:r>
            <a:endParaRPr sz="2000">
              <a:latin typeface="Calibri"/>
              <a:cs typeface="Calibri"/>
            </a:endParaRPr>
          </a:p>
          <a:p>
            <a:pPr marL="32384"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сумело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5397" y="3669868"/>
            <a:ext cx="134366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Таким </a:t>
            </a:r>
            <a:r>
              <a:rPr sz="2000" b="1" spc="-20" dirty="0">
                <a:latin typeface="Calibri"/>
                <a:cs typeface="Calibri"/>
              </a:rPr>
              <a:t>государство </a:t>
            </a:r>
            <a:r>
              <a:rPr sz="2000" b="1" spc="-10" dirty="0">
                <a:latin typeface="Calibri"/>
                <a:cs typeface="Calibri"/>
              </a:rPr>
              <a:t>народное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8358" y="3669868"/>
            <a:ext cx="12858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875" algn="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Советское обеспечить хозяйство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75397" y="4585208"/>
            <a:ext cx="414782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Calibri"/>
                <a:cs typeface="Calibri"/>
              </a:rPr>
              <a:t>квалифицированными</a:t>
            </a:r>
            <a:r>
              <a:rPr sz="2000" b="1" spc="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рабочими,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а </a:t>
            </a:r>
            <a:r>
              <a:rPr sz="2000" b="1" dirty="0">
                <a:latin typeface="Calibri"/>
                <a:cs typeface="Calibri"/>
              </a:rPr>
              <a:t>идея</a:t>
            </a:r>
            <a:r>
              <a:rPr sz="2000" b="1" spc="285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ГТР</a:t>
            </a:r>
            <a:r>
              <a:rPr sz="2000" b="1" spc="285" dirty="0">
                <a:latin typeface="Calibri"/>
                <a:cs typeface="Calibri"/>
              </a:rPr>
              <a:t>   </a:t>
            </a:r>
            <a:r>
              <a:rPr sz="2000" b="1" dirty="0">
                <a:latin typeface="Calibri"/>
                <a:cs typeface="Calibri"/>
              </a:rPr>
              <a:t>блестяще</a:t>
            </a:r>
            <a:r>
              <a:rPr sz="2000" b="1" spc="290" dirty="0">
                <a:latin typeface="Calibri"/>
                <a:cs typeface="Calibri"/>
              </a:rPr>
              <a:t>   </a:t>
            </a:r>
            <a:r>
              <a:rPr sz="2000" b="1" spc="-10" dirty="0">
                <a:latin typeface="Calibri"/>
                <a:cs typeface="Calibri"/>
              </a:rPr>
              <a:t>выдержала </a:t>
            </a:r>
            <a:r>
              <a:rPr sz="2000" b="1" dirty="0">
                <a:latin typeface="Calibri"/>
                <a:cs typeface="Calibri"/>
              </a:rPr>
              <a:t>испытание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временем.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5491" y="4765230"/>
            <a:ext cx="1772412" cy="18905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920" y="3088639"/>
              <a:ext cx="9753600" cy="3616960"/>
            </a:xfrm>
            <a:custGeom>
              <a:avLst/>
              <a:gdLst/>
              <a:ahLst/>
              <a:cxnLst/>
              <a:rect l="l" t="t" r="r" b="b"/>
              <a:pathLst>
                <a:path w="9753600" h="3616959">
                  <a:moveTo>
                    <a:pt x="9753600" y="0"/>
                  </a:moveTo>
                  <a:lnTo>
                    <a:pt x="0" y="0"/>
                  </a:lnTo>
                  <a:lnTo>
                    <a:pt x="0" y="3616960"/>
                  </a:lnTo>
                  <a:lnTo>
                    <a:pt x="9753600" y="3616960"/>
                  </a:lnTo>
                  <a:lnTo>
                    <a:pt x="97536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" y="3088639"/>
              <a:ext cx="9753600" cy="3616960"/>
            </a:xfrm>
            <a:custGeom>
              <a:avLst/>
              <a:gdLst/>
              <a:ahLst/>
              <a:cxnLst/>
              <a:rect l="l" t="t" r="r" b="b"/>
              <a:pathLst>
                <a:path w="9753600" h="3616959">
                  <a:moveTo>
                    <a:pt x="0" y="3616960"/>
                  </a:moveTo>
                  <a:lnTo>
                    <a:pt x="9753600" y="3616960"/>
                  </a:lnTo>
                  <a:lnTo>
                    <a:pt x="9753600" y="0"/>
                  </a:lnTo>
                  <a:lnTo>
                    <a:pt x="0" y="0"/>
                  </a:lnTo>
                  <a:lnTo>
                    <a:pt x="0" y="361696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0660" y="3224910"/>
            <a:ext cx="960183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Война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дети...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Трудно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представить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что-</a:t>
            </a:r>
            <a:r>
              <a:rPr sz="1800" dirty="0">
                <a:latin typeface="Calibri"/>
                <a:cs typeface="Calibri"/>
              </a:rPr>
              <a:t>то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более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несовместимое.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Какое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сердце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обожжет </a:t>
            </a:r>
            <a:r>
              <a:rPr sz="1800" dirty="0">
                <a:latin typeface="Calibri"/>
                <a:cs typeface="Calibri"/>
              </a:rPr>
              <a:t>память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огненных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лет,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ставших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суровым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испытанием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миллионов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советских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ребят,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которым </a:t>
            </a:r>
            <a:r>
              <a:rPr sz="1800" dirty="0">
                <a:latin typeface="Calibri"/>
                <a:cs typeface="Calibri"/>
              </a:rPr>
              <a:t>нынче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уже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пятьдесят!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Война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разом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оборвала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звонкие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песни.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Черной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молнией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пронеслась </a:t>
            </a:r>
            <a:r>
              <a:rPr sz="1800" dirty="0">
                <a:latin typeface="Calibri"/>
                <a:cs typeface="Calibri"/>
              </a:rPr>
              <a:t>она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дворам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околицам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всюду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солнечное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утро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июня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предвещало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новый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радостный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день </a:t>
            </a:r>
            <a:r>
              <a:rPr sz="1800" dirty="0">
                <a:latin typeface="Calibri"/>
                <a:cs typeface="Calibri"/>
              </a:rPr>
              <a:t>летних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каникул.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Затрубили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тревожно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горны: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«Война!»</a:t>
            </a:r>
            <a:endParaRPr sz="18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Уходили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фронт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отцы,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старшие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братья.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Рвались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мальчишки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бой,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осаждая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военкоматы.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мирных,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привычных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забот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осталось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следа.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Срочно</a:t>
            </a:r>
            <a:r>
              <a:rPr sz="1800" spc="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перестраивали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работу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заводы, </a:t>
            </a:r>
            <a:r>
              <a:rPr sz="1800" dirty="0">
                <a:latin typeface="Calibri"/>
                <a:cs typeface="Calibri"/>
              </a:rPr>
              <a:t>фабрики,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колхозы,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учреждения.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«Все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фронта!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победы!»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этот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лозунг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военного </a:t>
            </a:r>
            <a:r>
              <a:rPr sz="1800" dirty="0">
                <a:latin typeface="Calibri"/>
                <a:cs typeface="Calibri"/>
              </a:rPr>
              <a:t>времени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требовал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огромной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работы,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полной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отдачи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сил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каждого.</a:t>
            </a:r>
            <a:endParaRPr sz="18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Подростки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наравне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взрослыми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работали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двенадцать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часов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предприятиях</a:t>
            </a:r>
            <a:r>
              <a:rPr sz="1800" spc="45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сельском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хозяйстве.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4760" y="70103"/>
            <a:ext cx="8646794" cy="30185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579" y="254000"/>
              <a:ext cx="4455922" cy="30819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32400" y="91438"/>
              <a:ext cx="6868159" cy="6675120"/>
            </a:xfrm>
            <a:custGeom>
              <a:avLst/>
              <a:gdLst/>
              <a:ahLst/>
              <a:cxnLst/>
              <a:rect l="l" t="t" r="r" b="b"/>
              <a:pathLst>
                <a:path w="6868159" h="6675120">
                  <a:moveTo>
                    <a:pt x="6868159" y="0"/>
                  </a:moveTo>
                  <a:lnTo>
                    <a:pt x="0" y="0"/>
                  </a:lnTo>
                  <a:lnTo>
                    <a:pt x="0" y="6675120"/>
                  </a:lnTo>
                  <a:lnTo>
                    <a:pt x="6868159" y="6675120"/>
                  </a:lnTo>
                  <a:lnTo>
                    <a:pt x="686815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32400" y="91438"/>
              <a:ext cx="6868159" cy="6675120"/>
            </a:xfrm>
            <a:custGeom>
              <a:avLst/>
              <a:gdLst/>
              <a:ahLst/>
              <a:cxnLst/>
              <a:rect l="l" t="t" r="r" b="b"/>
              <a:pathLst>
                <a:path w="6868159" h="6675120">
                  <a:moveTo>
                    <a:pt x="0" y="6675120"/>
                  </a:moveTo>
                  <a:lnTo>
                    <a:pt x="6868159" y="6675120"/>
                  </a:lnTo>
                  <a:lnTo>
                    <a:pt x="6868159" y="0"/>
                  </a:lnTo>
                  <a:lnTo>
                    <a:pt x="0" y="0"/>
                  </a:lnTo>
                  <a:lnTo>
                    <a:pt x="0" y="66751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47359" y="109169"/>
            <a:ext cx="5976620" cy="661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296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Зачем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ты,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война,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мальчишек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детство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украла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R="73533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синее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небо,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запах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простого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цветка?</a:t>
            </a:r>
            <a:endParaRPr sz="1800">
              <a:latin typeface="Calibri"/>
              <a:cs typeface="Calibri"/>
            </a:endParaRPr>
          </a:p>
          <a:p>
            <a:pPr marR="73025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Пришли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заводы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работать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мальчишки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Урала,</a:t>
            </a:r>
            <a:endParaRPr sz="1800">
              <a:latin typeface="Calibri"/>
              <a:cs typeface="Calibri"/>
            </a:endParaRPr>
          </a:p>
          <a:p>
            <a:pPr marR="73025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Подставили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ящики,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чтобы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достать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станка.</a:t>
            </a:r>
            <a:endParaRPr sz="1800">
              <a:latin typeface="Calibri"/>
              <a:cs typeface="Calibri"/>
            </a:endParaRPr>
          </a:p>
          <a:p>
            <a:pPr marL="243840" marR="979169" indent="340995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неподкупной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зимою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военного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года, </a:t>
            </a:r>
            <a:r>
              <a:rPr sz="1800" spc="-20" dirty="0">
                <a:latin typeface="Calibri"/>
                <a:cs typeface="Calibri"/>
              </a:rPr>
              <a:t>Когда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занимался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Камой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холодный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рассвет, </a:t>
            </a:r>
            <a:r>
              <a:rPr sz="1800" dirty="0">
                <a:latin typeface="Calibri"/>
                <a:cs typeface="Calibri"/>
              </a:rPr>
              <a:t>Собрал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самых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лучших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рабочих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директор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завода,</a:t>
            </a:r>
            <a:endParaRPr sz="1800">
              <a:latin typeface="Calibri"/>
              <a:cs typeface="Calibri"/>
            </a:endParaRPr>
          </a:p>
          <a:p>
            <a:pPr marL="4667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А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рабочим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четырнадцать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лет.</a:t>
            </a:r>
            <a:endParaRPr sz="1800">
              <a:latin typeface="Calibri"/>
              <a:cs typeface="Calibri"/>
            </a:endParaRPr>
          </a:p>
          <a:p>
            <a:pPr marR="734060" algn="ctr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усталые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лица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глядело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суровое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время,</a:t>
            </a:r>
            <a:endParaRPr sz="1800">
              <a:latin typeface="Calibri"/>
              <a:cs typeface="Calibri"/>
            </a:endParaRPr>
          </a:p>
          <a:p>
            <a:pPr marL="372110" marR="1102360" indent="-254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каждый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довоенное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детство</a:t>
            </a:r>
            <a:r>
              <a:rPr sz="1800" spc="-10" dirty="0">
                <a:latin typeface="Calibri"/>
                <a:cs typeface="Calibri"/>
              </a:rPr>
              <a:t> нашёл,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только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рабочую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премию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банку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варенья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 marR="744855" indent="444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Пред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ними,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мальчишками,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кто-</a:t>
            </a:r>
            <a:r>
              <a:rPr sz="1800" dirty="0">
                <a:latin typeface="Calibri"/>
                <a:cs typeface="Calibri"/>
              </a:rPr>
              <a:t>то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поставил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стол.</a:t>
            </a:r>
            <a:r>
              <a:rPr sz="1800" spc="5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заводом,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лесом,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снегу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задремавшим, </a:t>
            </a:r>
            <a:r>
              <a:rPr sz="1800" dirty="0">
                <a:latin typeface="Calibri"/>
                <a:cs typeface="Calibri"/>
              </a:rPr>
              <a:t>Среди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подступившей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внезапно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сердцам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тишины, </a:t>
            </a:r>
            <a:r>
              <a:rPr sz="1800" dirty="0">
                <a:latin typeface="Calibri"/>
                <a:cs typeface="Calibri"/>
              </a:rPr>
              <a:t>Повеяло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чем-</a:t>
            </a:r>
            <a:r>
              <a:rPr sz="1800" dirty="0">
                <a:latin typeface="Calibri"/>
                <a:cs typeface="Calibri"/>
              </a:rPr>
              <a:t>то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давно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позабытым,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домашним,</a:t>
            </a:r>
            <a:endParaRPr sz="1800">
              <a:latin typeface="Calibri"/>
              <a:cs typeface="Calibri"/>
            </a:endParaRPr>
          </a:p>
          <a:p>
            <a:pPr marR="72961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больше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свете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войны.</a:t>
            </a:r>
            <a:endParaRPr sz="1800">
              <a:latin typeface="Calibri"/>
              <a:cs typeface="Calibri"/>
            </a:endParaRPr>
          </a:p>
          <a:p>
            <a:pPr marL="79375" marR="814705" indent="-1905" algn="ctr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Ах,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банка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варенья,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простое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верное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средство Напомнить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жизнь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людей ни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горька,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будут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ещё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мальчишек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солнце,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детство,</a:t>
            </a:r>
            <a:endParaRPr sz="1800">
              <a:latin typeface="Calibri"/>
              <a:cs typeface="Calibri"/>
            </a:endParaRPr>
          </a:p>
          <a:p>
            <a:pPr marR="72580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И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синее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небо,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запах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простого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цветка!</a:t>
            </a:r>
            <a:endParaRPr sz="1800">
              <a:latin typeface="Calibri"/>
              <a:cs typeface="Calibri"/>
            </a:endParaRPr>
          </a:p>
          <a:p>
            <a:pPr marL="474662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Радкевич.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532" y="3665651"/>
            <a:ext cx="4073905" cy="2979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098" y="1846021"/>
            <a:ext cx="8341995" cy="15900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975994" marR="5080" indent="-963930">
              <a:lnSpc>
                <a:spcPts val="5840"/>
              </a:lnSpc>
              <a:spcBef>
                <a:spcPts val="830"/>
              </a:spcBef>
            </a:pPr>
            <a:r>
              <a:rPr sz="5400" b="0" dirty="0">
                <a:solidFill>
                  <a:srgbClr val="000000"/>
                </a:solidFill>
                <a:latin typeface="Calibri Light"/>
                <a:cs typeface="Calibri Light"/>
              </a:rPr>
              <a:t>История</a:t>
            </a:r>
            <a:r>
              <a:rPr sz="5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профессионального </a:t>
            </a:r>
            <a:r>
              <a:rPr sz="5400" b="0" dirty="0">
                <a:solidFill>
                  <a:srgbClr val="000000"/>
                </a:solidFill>
                <a:latin typeface="Calibri Light"/>
                <a:cs typeface="Calibri Light"/>
              </a:rPr>
              <a:t>образования</a:t>
            </a:r>
            <a:r>
              <a:rPr sz="5400" b="0" spc="-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400" b="0" dirty="0">
                <a:solidFill>
                  <a:srgbClr val="000000"/>
                </a:solidFill>
                <a:latin typeface="Calibri Light"/>
                <a:cs typeface="Calibri Light"/>
              </a:rPr>
              <a:t>в</a:t>
            </a:r>
            <a:r>
              <a:rPr sz="5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 России</a:t>
            </a:r>
            <a:endParaRPr sz="5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3200" y="152400"/>
              <a:ext cx="6471920" cy="6583680"/>
            </a:xfrm>
            <a:custGeom>
              <a:avLst/>
              <a:gdLst/>
              <a:ahLst/>
              <a:cxnLst/>
              <a:rect l="l" t="t" r="r" b="b"/>
              <a:pathLst>
                <a:path w="6471920" h="6583680">
                  <a:moveTo>
                    <a:pt x="6471920" y="0"/>
                  </a:moveTo>
                  <a:lnTo>
                    <a:pt x="0" y="0"/>
                  </a:lnTo>
                  <a:lnTo>
                    <a:pt x="0" y="6583680"/>
                  </a:lnTo>
                  <a:lnTo>
                    <a:pt x="6471920" y="6583680"/>
                  </a:lnTo>
                  <a:lnTo>
                    <a:pt x="647192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200" y="152400"/>
              <a:ext cx="6471920" cy="6583680"/>
            </a:xfrm>
            <a:custGeom>
              <a:avLst/>
              <a:gdLst/>
              <a:ahLst/>
              <a:cxnLst/>
              <a:rect l="l" t="t" r="r" b="b"/>
              <a:pathLst>
                <a:path w="6471920" h="6583680">
                  <a:moveTo>
                    <a:pt x="0" y="6583680"/>
                  </a:moveTo>
                  <a:lnTo>
                    <a:pt x="6471920" y="6583680"/>
                  </a:lnTo>
                  <a:lnTo>
                    <a:pt x="647192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2041" y="399034"/>
            <a:ext cx="6318250" cy="606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  <a:tabLst>
                <a:tab pos="1969770" algn="l"/>
                <a:tab pos="3933190" algn="l"/>
                <a:tab pos="4801870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29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послевоенные</a:t>
            </a:r>
            <a:r>
              <a:rPr sz="1800" spc="30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годы</a:t>
            </a:r>
            <a:r>
              <a:rPr sz="1800" spc="30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идея</a:t>
            </a:r>
            <a:r>
              <a:rPr sz="1800" spc="30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ГТР</a:t>
            </a:r>
            <a:r>
              <a:rPr sz="1800" spc="300" dirty="0">
                <a:latin typeface="Calibri"/>
                <a:cs typeface="Calibri"/>
              </a:rPr>
              <a:t>    </a:t>
            </a:r>
            <a:r>
              <a:rPr sz="1800" spc="-25" dirty="0">
                <a:latin typeface="Calibri"/>
                <a:cs typeface="Calibri"/>
              </a:rPr>
              <a:t>продолжала </a:t>
            </a:r>
            <a:r>
              <a:rPr sz="1800" dirty="0">
                <a:latin typeface="Calibri"/>
                <a:cs typeface="Calibri"/>
              </a:rPr>
              <a:t>совершенствоваться.</a:t>
            </a:r>
            <a:r>
              <a:rPr sz="1800" spc="12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мае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1946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года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Главное</a:t>
            </a:r>
            <a:r>
              <a:rPr sz="1800" spc="13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управление </a:t>
            </a:r>
            <a:r>
              <a:rPr sz="1800" spc="-20" dirty="0">
                <a:latin typeface="Calibri"/>
                <a:cs typeface="Calibri"/>
              </a:rPr>
              <a:t>Трудовых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Резервов 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Комитет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распределению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силы </a:t>
            </a:r>
            <a:r>
              <a:rPr sz="1800" dirty="0">
                <a:latin typeface="Calibri"/>
                <a:cs typeface="Calibri"/>
              </a:rPr>
              <a:t>были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преобразованы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Министерство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Трудовых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Резервов,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что </a:t>
            </a:r>
            <a:r>
              <a:rPr sz="1800" dirty="0">
                <a:latin typeface="Calibri"/>
                <a:cs typeface="Calibri"/>
              </a:rPr>
              <a:t>позволило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одном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государственном</a:t>
            </a:r>
            <a:r>
              <a:rPr sz="1800" spc="13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органе</a:t>
            </a:r>
            <a:r>
              <a:rPr sz="1800" spc="12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сосредоточить руководство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подготовкой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распределения </a:t>
            </a:r>
            <a:r>
              <a:rPr sz="1800" dirty="0">
                <a:latin typeface="Calibri"/>
                <a:cs typeface="Calibri"/>
              </a:rPr>
              <a:t>квалифицированных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рабочих.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этом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большое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внимание </a:t>
            </a:r>
            <a:r>
              <a:rPr sz="1800" b="1" dirty="0">
                <a:latin typeface="Calibri"/>
                <a:cs typeface="Calibri"/>
              </a:rPr>
              <a:t>уделялось</a:t>
            </a:r>
            <a:r>
              <a:rPr sz="1800" b="1" spc="355" dirty="0">
                <a:latin typeface="Calibri"/>
                <a:cs typeface="Calibri"/>
              </a:rPr>
              <a:t>  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355" dirty="0">
                <a:latin typeface="Calibri"/>
                <a:cs typeface="Calibri"/>
              </a:rPr>
              <a:t>   </a:t>
            </a:r>
            <a:r>
              <a:rPr sz="1800" b="1" dirty="0">
                <a:latin typeface="Calibri"/>
                <a:cs typeface="Calibri"/>
              </a:rPr>
              <a:t>повышению</a:t>
            </a:r>
            <a:r>
              <a:rPr sz="1800" b="1" spc="355" dirty="0">
                <a:latin typeface="Calibri"/>
                <a:cs typeface="Calibri"/>
              </a:rPr>
              <a:t>   </a:t>
            </a:r>
            <a:r>
              <a:rPr sz="1800" b="1" dirty="0">
                <a:latin typeface="Calibri"/>
                <a:cs typeface="Calibri"/>
              </a:rPr>
              <a:t>профессионального</a:t>
            </a:r>
            <a:r>
              <a:rPr sz="1800" b="1" spc="355" dirty="0">
                <a:latin typeface="Calibri"/>
                <a:cs typeface="Calibri"/>
              </a:rPr>
              <a:t>   </a:t>
            </a:r>
            <a:r>
              <a:rPr sz="1800" b="1" spc="-10" dirty="0">
                <a:latin typeface="Calibri"/>
                <a:cs typeface="Calibri"/>
              </a:rPr>
              <a:t>уровня </a:t>
            </a:r>
            <a:r>
              <a:rPr sz="1800" b="1" dirty="0">
                <a:latin typeface="Calibri"/>
                <a:cs typeface="Calibri"/>
              </a:rPr>
              <a:t>преподавательского</a:t>
            </a:r>
            <a:r>
              <a:rPr sz="1800" b="1" spc="4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состава</a:t>
            </a:r>
            <a:r>
              <a:rPr sz="1800" b="1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школ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ФЗО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училищ.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этого </a:t>
            </a:r>
            <a:r>
              <a:rPr sz="1800" dirty="0">
                <a:latin typeface="Calibri"/>
                <a:cs typeface="Calibri"/>
              </a:rPr>
              <a:t>были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созданы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центральные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курсы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повышения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квалификации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усовершенствования,</a:t>
            </a:r>
            <a:r>
              <a:rPr sz="1800" spc="3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3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которых</a:t>
            </a:r>
            <a:r>
              <a:rPr sz="1800" spc="3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мастера</a:t>
            </a:r>
            <a:r>
              <a:rPr sz="1800" spc="3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6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воспитатели </a:t>
            </a:r>
            <a:r>
              <a:rPr sz="1800" dirty="0">
                <a:latin typeface="Calibri"/>
                <a:cs typeface="Calibri"/>
              </a:rPr>
              <a:t>изучали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психологии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педагогики.</a:t>
            </a:r>
            <a:endParaRPr sz="1800">
              <a:latin typeface="Calibri"/>
              <a:cs typeface="Calibri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На</a:t>
            </a:r>
            <a:r>
              <a:rPr sz="1800" spc="29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протяжении</a:t>
            </a:r>
            <a:r>
              <a:rPr sz="1800" spc="300" dirty="0">
                <a:latin typeface="Calibri"/>
                <a:cs typeface="Calibri"/>
              </a:rPr>
              <a:t>   </a:t>
            </a:r>
            <a:r>
              <a:rPr sz="1800" spc="-20" dirty="0">
                <a:latin typeface="Calibri"/>
                <a:cs typeface="Calibri"/>
              </a:rPr>
              <a:t>1959-</a:t>
            </a:r>
            <a:r>
              <a:rPr sz="1800" dirty="0">
                <a:latin typeface="Calibri"/>
                <a:cs typeface="Calibri"/>
              </a:rPr>
              <a:t>1963</a:t>
            </a:r>
            <a:r>
              <a:rPr sz="1800" spc="2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годов</a:t>
            </a:r>
            <a:r>
              <a:rPr sz="1800" spc="2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школы</a:t>
            </a:r>
            <a:r>
              <a:rPr sz="1800" spc="29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ФЗО</a:t>
            </a:r>
            <a:r>
              <a:rPr sz="1800" spc="290" dirty="0">
                <a:latin typeface="Calibri"/>
                <a:cs typeface="Calibri"/>
              </a:rPr>
              <a:t>  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профессионально-</a:t>
            </a:r>
            <a:r>
              <a:rPr sz="1800" dirty="0">
                <a:latin typeface="Calibri"/>
                <a:cs typeface="Calibri"/>
              </a:rPr>
              <a:t>технические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учебные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заведения,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созданные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30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системе</a:t>
            </a:r>
            <a:r>
              <a:rPr sz="1800" spc="30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ГТР</a:t>
            </a:r>
            <a:r>
              <a:rPr sz="1800" spc="30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СССР,</a:t>
            </a:r>
            <a:r>
              <a:rPr sz="1800" spc="30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были</a:t>
            </a:r>
            <a:r>
              <a:rPr sz="1800" spc="305" dirty="0">
                <a:latin typeface="Calibri"/>
                <a:cs typeface="Calibri"/>
              </a:rPr>
              <a:t>    </a:t>
            </a:r>
            <a:r>
              <a:rPr sz="1800" b="1" dirty="0">
                <a:latin typeface="Calibri"/>
                <a:cs typeface="Calibri"/>
              </a:rPr>
              <a:t>преобразованы</a:t>
            </a:r>
            <a:r>
              <a:rPr sz="1800" b="1" spc="305" dirty="0">
                <a:latin typeface="Calibri"/>
                <a:cs typeface="Calibri"/>
              </a:rPr>
              <a:t>    </a:t>
            </a:r>
            <a:r>
              <a:rPr sz="1800" b="1" spc="-50" dirty="0">
                <a:latin typeface="Calibri"/>
                <a:cs typeface="Calibri"/>
              </a:rPr>
              <a:t>в </a:t>
            </a:r>
            <a:r>
              <a:rPr sz="1800" b="1" spc="-10" dirty="0">
                <a:latin typeface="Calibri"/>
                <a:cs typeface="Calibri"/>
              </a:rPr>
              <a:t>профессионально-</a:t>
            </a:r>
            <a:r>
              <a:rPr sz="1800" b="1" dirty="0">
                <a:latin typeface="Calibri"/>
                <a:cs typeface="Calibri"/>
              </a:rPr>
              <a:t>технические</a:t>
            </a:r>
            <a:r>
              <a:rPr sz="1800" b="1" spc="2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училища</a:t>
            </a:r>
            <a:r>
              <a:rPr sz="1800" b="1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(ПТУ),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срок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обучения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которых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зависел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сложности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специализации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(от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одного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трех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лет).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Иными</a:t>
            </a:r>
            <a:r>
              <a:rPr sz="1800" spc="31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словами,</a:t>
            </a:r>
            <a:r>
              <a:rPr sz="1800" spc="3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школы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ФЗО</a:t>
            </a:r>
            <a:r>
              <a:rPr sz="1800" spc="3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1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ремесленные </a:t>
            </a:r>
            <a:r>
              <a:rPr sz="1800" dirty="0">
                <a:latin typeface="Calibri"/>
                <a:cs typeface="Calibri"/>
              </a:rPr>
              <a:t>училища,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благодаря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которым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Советский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Союз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смог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справиться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с </a:t>
            </a:r>
            <a:r>
              <a:rPr sz="1800" dirty="0">
                <a:latin typeface="Calibri"/>
                <a:cs typeface="Calibri"/>
              </a:rPr>
              <a:t>разрухой</a:t>
            </a:r>
            <a:r>
              <a:rPr sz="1800" spc="2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2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послевоенные</a:t>
            </a:r>
            <a:r>
              <a:rPr sz="1800" spc="2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годы,</a:t>
            </a:r>
            <a:r>
              <a:rPr sz="1800" spc="2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были</a:t>
            </a:r>
            <a:r>
              <a:rPr sz="1800" spc="280" dirty="0"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полностью </a:t>
            </a:r>
            <a:r>
              <a:rPr sz="1800" dirty="0">
                <a:latin typeface="Calibri"/>
                <a:cs typeface="Calibri"/>
              </a:rPr>
              <a:t>ликвидированы,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смену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трудовых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резервов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пришла система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профессионально-технического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74052" y="442594"/>
            <a:ext cx="4531995" cy="5567045"/>
            <a:chOff x="7274052" y="442594"/>
            <a:chExt cx="4531995" cy="55670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7333" y="3657599"/>
              <a:ext cx="4188586" cy="23520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4052" y="442594"/>
              <a:ext cx="4531867" cy="29864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440" y="365696"/>
            <a:ext cx="4632960" cy="5325745"/>
          </a:xfrm>
          <a:prstGeom prst="rect">
            <a:avLst/>
          </a:prstGeom>
          <a:solidFill>
            <a:srgbClr val="FFF1CC"/>
          </a:solidFill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800">
              <a:latin typeface="Times New Roman"/>
              <a:cs typeface="Times New Roman"/>
            </a:endParaRPr>
          </a:p>
          <a:p>
            <a:pPr marL="91440" marR="78740" indent="457200" algn="just">
              <a:lnSpc>
                <a:spcPct val="100000"/>
              </a:lnSpc>
              <a:spcBef>
                <a:spcPts val="5"/>
              </a:spcBef>
              <a:tabLst>
                <a:tab pos="3018155" algn="l"/>
                <a:tab pos="3152140" algn="l"/>
                <a:tab pos="4420870" algn="l"/>
              </a:tabLst>
            </a:pPr>
            <a:r>
              <a:rPr sz="1800" dirty="0">
                <a:latin typeface="Calibri"/>
                <a:cs typeface="Calibri"/>
              </a:rPr>
              <a:t>Следующим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этапом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развития</a:t>
            </a:r>
            <a:r>
              <a:rPr sz="1800" spc="8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системы </a:t>
            </a:r>
            <a:r>
              <a:rPr sz="1800" dirty="0">
                <a:latin typeface="Calibri"/>
                <a:cs typeface="Calibri"/>
              </a:rPr>
              <a:t>ПТО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(1969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год)</a:t>
            </a:r>
            <a:r>
              <a:rPr sz="1800" spc="2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явилось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преобразование </a:t>
            </a:r>
            <a:r>
              <a:rPr sz="1800" dirty="0">
                <a:latin typeface="Calibri"/>
                <a:cs typeface="Calibri"/>
              </a:rPr>
              <a:t>профтехучилищ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21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учебные</a:t>
            </a:r>
            <a:r>
              <a:rPr sz="1800" b="1" spc="22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заведения</a:t>
            </a:r>
            <a:r>
              <a:rPr sz="1800" b="1" spc="210" dirty="0">
                <a:latin typeface="Calibri"/>
                <a:cs typeface="Calibri"/>
              </a:rPr>
              <a:t>  </a:t>
            </a:r>
            <a:r>
              <a:rPr sz="1800" b="1" spc="-25" dirty="0">
                <a:latin typeface="Calibri"/>
                <a:cs typeface="Calibri"/>
              </a:rPr>
              <a:t>со </a:t>
            </a:r>
            <a:r>
              <a:rPr sz="1800" b="1" dirty="0">
                <a:latin typeface="Calibri"/>
                <a:cs typeface="Calibri"/>
              </a:rPr>
              <a:t>сроком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обучения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4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года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подготовки </a:t>
            </a:r>
            <a:r>
              <a:rPr sz="1800" b="1" dirty="0">
                <a:latin typeface="Calibri"/>
                <a:cs typeface="Calibri"/>
              </a:rPr>
              <a:t>квалифицированных</a:t>
            </a:r>
            <a:r>
              <a:rPr sz="1800" b="1" spc="14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рабочих</a:t>
            </a:r>
            <a:r>
              <a:rPr sz="1800" b="1" spc="1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15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средним </a:t>
            </a:r>
            <a:r>
              <a:rPr sz="1800" dirty="0">
                <a:latin typeface="Calibri"/>
                <a:cs typeface="Calibri"/>
              </a:rPr>
              <a:t>образованием</a:t>
            </a:r>
            <a:r>
              <a:rPr sz="1800" spc="355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36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числа</a:t>
            </a:r>
            <a:r>
              <a:rPr sz="1800" spc="355" dirty="0">
                <a:latin typeface="Calibri"/>
                <a:cs typeface="Calibri"/>
              </a:rPr>
              <a:t>    </a:t>
            </a:r>
            <a:r>
              <a:rPr sz="1800" spc="-20" dirty="0">
                <a:latin typeface="Calibri"/>
                <a:cs typeface="Calibri"/>
              </a:rPr>
              <a:t>молодежи, </a:t>
            </a:r>
            <a:r>
              <a:rPr sz="1800" spc="-10" dirty="0">
                <a:latin typeface="Calibri"/>
                <a:cs typeface="Calibri"/>
              </a:rPr>
              <a:t>окончившей</a:t>
            </a:r>
            <a:r>
              <a:rPr sz="1800" dirty="0">
                <a:latin typeface="Calibri"/>
                <a:cs typeface="Calibri"/>
              </a:rPr>
              <a:t>		</a:t>
            </a:r>
            <a:r>
              <a:rPr sz="1800" spc="-10" dirty="0">
                <a:latin typeface="Calibri"/>
                <a:cs typeface="Calibri"/>
              </a:rPr>
              <a:t>восьмилетние общеобразовательные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школы.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последующие</a:t>
            </a:r>
            <a:r>
              <a:rPr sz="1800" spc="4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годы</a:t>
            </a:r>
            <a:r>
              <a:rPr sz="1800" spc="4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учебные</a:t>
            </a:r>
            <a:r>
              <a:rPr sz="1800" spc="47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заведения, </a:t>
            </a:r>
            <a:r>
              <a:rPr sz="1800" dirty="0">
                <a:latin typeface="Calibri"/>
                <a:cs typeface="Calibri"/>
              </a:rPr>
              <a:t>дающие</a:t>
            </a:r>
            <a:r>
              <a:rPr sz="1800" spc="3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вместе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специальностью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полное </a:t>
            </a:r>
            <a:r>
              <a:rPr sz="1800" dirty="0">
                <a:latin typeface="Calibri"/>
                <a:cs typeface="Calibri"/>
              </a:rPr>
              <a:t>среднее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образование,</a:t>
            </a:r>
            <a:r>
              <a:rPr sz="1800" spc="26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стали</a:t>
            </a:r>
            <a:r>
              <a:rPr sz="1800" spc="265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основным </a:t>
            </a:r>
            <a:r>
              <a:rPr sz="1800" dirty="0">
                <a:latin typeface="Calibri"/>
                <a:cs typeface="Calibri"/>
              </a:rPr>
              <a:t>типом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наряду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техническими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училищами, </a:t>
            </a:r>
            <a:r>
              <a:rPr sz="1800" dirty="0">
                <a:latin typeface="Calibri"/>
                <a:cs typeface="Calibri"/>
              </a:rPr>
              <a:t>где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выпускники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общеобразовательных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школ </a:t>
            </a:r>
            <a:r>
              <a:rPr sz="1800" dirty="0">
                <a:latin typeface="Calibri"/>
                <a:cs typeface="Calibri"/>
              </a:rPr>
              <a:t>за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1,5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получали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высокую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подготовку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избранной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специальности.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32653" y="203200"/>
            <a:ext cx="6838315" cy="6158230"/>
            <a:chOff x="5232653" y="203200"/>
            <a:chExt cx="6838315" cy="6158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9193" y="203200"/>
              <a:ext cx="4041521" cy="35970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8126" y="3800170"/>
              <a:ext cx="3843654" cy="25608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2653" y="2285364"/>
              <a:ext cx="2895346" cy="21704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799" y="4555320"/>
              <a:ext cx="1707769" cy="15608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6486" y="203200"/>
            <a:ext cx="2725547" cy="13870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130" y="105410"/>
            <a:ext cx="5279390" cy="6586220"/>
            <a:chOff x="559130" y="105410"/>
            <a:chExt cx="5279390" cy="6586220"/>
          </a:xfrm>
        </p:grpSpPr>
        <p:sp>
          <p:nvSpPr>
            <p:cNvPr id="3" name="object 3"/>
            <p:cNvSpPr/>
            <p:nvPr/>
          </p:nvSpPr>
          <p:spPr>
            <a:xfrm>
              <a:off x="565480" y="111760"/>
              <a:ext cx="5266690" cy="6573520"/>
            </a:xfrm>
            <a:custGeom>
              <a:avLst/>
              <a:gdLst/>
              <a:ahLst/>
              <a:cxnLst/>
              <a:rect l="l" t="t" r="r" b="b"/>
              <a:pathLst>
                <a:path w="5266690" h="6573520">
                  <a:moveTo>
                    <a:pt x="5266309" y="0"/>
                  </a:moveTo>
                  <a:lnTo>
                    <a:pt x="0" y="0"/>
                  </a:lnTo>
                  <a:lnTo>
                    <a:pt x="0" y="6573520"/>
                  </a:lnTo>
                  <a:lnTo>
                    <a:pt x="5266309" y="6573520"/>
                  </a:lnTo>
                  <a:lnTo>
                    <a:pt x="526630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5480" y="111760"/>
              <a:ext cx="5266690" cy="6573520"/>
            </a:xfrm>
            <a:custGeom>
              <a:avLst/>
              <a:gdLst/>
              <a:ahLst/>
              <a:cxnLst/>
              <a:rect l="l" t="t" r="r" b="b"/>
              <a:pathLst>
                <a:path w="5266690" h="6573520">
                  <a:moveTo>
                    <a:pt x="0" y="6573520"/>
                  </a:moveTo>
                  <a:lnTo>
                    <a:pt x="5266309" y="6573520"/>
                  </a:lnTo>
                  <a:lnTo>
                    <a:pt x="5266309" y="0"/>
                  </a:lnTo>
                  <a:lnTo>
                    <a:pt x="0" y="0"/>
                  </a:lnTo>
                  <a:lnTo>
                    <a:pt x="0" y="65735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1648" y="215849"/>
            <a:ext cx="46532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4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1970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1980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гг.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практику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входят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2539" y="490473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проблемно-</a:t>
            </a:r>
            <a:r>
              <a:rPr sz="1800" spc="-10" dirty="0">
                <a:latin typeface="Calibri"/>
                <a:cs typeface="Calibri"/>
              </a:rPr>
              <a:t>развивающего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4730" y="490473"/>
            <a:ext cx="3968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обучения,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057275" algn="l"/>
                <a:tab pos="2764790" algn="l"/>
              </a:tabLst>
            </a:pPr>
            <a:r>
              <a:rPr sz="1800" spc="-10" dirty="0">
                <a:latin typeface="Calibri"/>
                <a:cs typeface="Calibri"/>
              </a:rPr>
              <a:t>попытки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формирования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творческого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448" y="490473"/>
            <a:ext cx="9385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методы </a:t>
            </a:r>
            <a:r>
              <a:rPr sz="1800" spc="-25" dirty="0">
                <a:latin typeface="Calibri"/>
                <a:cs typeface="Calibri"/>
              </a:rPr>
              <a:t>делаются </a:t>
            </a:r>
            <a:r>
              <a:rPr sz="1800" spc="-10" dirty="0">
                <a:latin typeface="Calibri"/>
                <a:cs typeface="Calibri"/>
              </a:rPr>
              <a:t>начала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923" y="1039495"/>
            <a:ext cx="158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360" algn="l"/>
              </a:tabLst>
            </a:pPr>
            <a:r>
              <a:rPr sz="1800" spc="-50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учащихся,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0192" y="1039495"/>
            <a:ext cx="1218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основанные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8084" y="1039495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448" y="1313815"/>
            <a:ext cx="5114925" cy="496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самостоятельном</a:t>
            </a:r>
            <a:r>
              <a:rPr sz="1800" spc="4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разрешении</a:t>
            </a:r>
            <a:r>
              <a:rPr sz="1800" spc="480" dirty="0"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проблемных </a:t>
            </a:r>
            <a:r>
              <a:rPr sz="1800" dirty="0">
                <a:latin typeface="Calibri"/>
                <a:cs typeface="Calibri"/>
              </a:rPr>
              <a:t>ситуаций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задач.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Ориентация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20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ПТУ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средним </a:t>
            </a:r>
            <a:r>
              <a:rPr sz="1800" dirty="0">
                <a:latin typeface="Calibri"/>
                <a:cs typeface="Calibri"/>
              </a:rPr>
              <a:t>образованием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предполагала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постепенный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переход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выпуска</a:t>
            </a:r>
            <a:r>
              <a:rPr sz="1800" spc="1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узкоспециализированных</a:t>
            </a:r>
            <a:r>
              <a:rPr sz="1800" spc="1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рабочих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к </a:t>
            </a:r>
            <a:r>
              <a:rPr sz="1800" dirty="0">
                <a:latin typeface="Calibri"/>
                <a:cs typeface="Calibri"/>
              </a:rPr>
              <a:t>подготовке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квалифицированных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рабочих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широкого </a:t>
            </a:r>
            <a:r>
              <a:rPr sz="1800" dirty="0">
                <a:latin typeface="Calibri"/>
                <a:cs typeface="Calibri"/>
              </a:rPr>
              <a:t>профиля.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Однако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объявленная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1984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г.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реформа </a:t>
            </a:r>
            <a:r>
              <a:rPr sz="1800" dirty="0">
                <a:latin typeface="Calibri"/>
                <a:cs typeface="Calibri"/>
              </a:rPr>
              <a:t>отечественной</a:t>
            </a:r>
            <a:r>
              <a:rPr sz="1800" spc="28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школы</a:t>
            </a:r>
            <a:r>
              <a:rPr sz="1800" spc="28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совпала</a:t>
            </a:r>
            <a:r>
              <a:rPr sz="1800" spc="28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285" dirty="0">
                <a:latin typeface="Calibri"/>
                <a:cs typeface="Calibri"/>
              </a:rPr>
              <a:t>   </a:t>
            </a:r>
            <a:r>
              <a:rPr sz="1800" spc="-10" dirty="0">
                <a:latin typeface="Calibri"/>
                <a:cs typeface="Calibri"/>
              </a:rPr>
              <a:t>сложным </a:t>
            </a:r>
            <a:r>
              <a:rPr sz="1800" dirty="0">
                <a:latin typeface="Calibri"/>
                <a:cs typeface="Calibri"/>
              </a:rPr>
              <a:t>периодом</a:t>
            </a:r>
            <a:r>
              <a:rPr sz="1800" spc="37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распада</a:t>
            </a:r>
            <a:r>
              <a:rPr sz="1800" spc="3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страны</a:t>
            </a:r>
            <a:r>
              <a:rPr sz="1800" spc="3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38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трансформацией </a:t>
            </a:r>
            <a:r>
              <a:rPr sz="1800" dirty="0">
                <a:latin typeface="Calibri"/>
                <a:cs typeface="Calibri"/>
              </a:rPr>
              <a:t>одной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социально-</a:t>
            </a:r>
            <a:r>
              <a:rPr sz="1800" dirty="0">
                <a:latin typeface="Calibri"/>
                <a:cs typeface="Calibri"/>
              </a:rPr>
              <a:t>экономической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4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политической системы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другую.</a:t>
            </a:r>
            <a:endParaRPr sz="1800" dirty="0">
              <a:latin typeface="Calibri"/>
              <a:cs typeface="Calibri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  <a:tabLst>
                <a:tab pos="2313940" algn="l"/>
                <a:tab pos="3982085" algn="l"/>
              </a:tabLst>
            </a:pPr>
            <a:r>
              <a:rPr sz="1800" dirty="0">
                <a:latin typeface="Calibri"/>
                <a:cs typeface="Calibri"/>
              </a:rPr>
              <a:t>Поэтому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последнего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десятилетия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века </a:t>
            </a:r>
            <a:r>
              <a:rPr sz="1800" dirty="0">
                <a:latin typeface="Calibri"/>
                <a:cs typeface="Calibri"/>
              </a:rPr>
              <a:t>характерны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системы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НПО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сначала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тяжелым </a:t>
            </a:r>
            <a:r>
              <a:rPr sz="1800" dirty="0">
                <a:latin typeface="Calibri"/>
                <a:cs typeface="Calibri"/>
              </a:rPr>
              <a:t>кризисом,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затем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поиском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реализацией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новых </a:t>
            </a:r>
            <a:r>
              <a:rPr sz="1800" dirty="0">
                <a:latin typeface="Calibri"/>
                <a:cs typeface="Calibri"/>
              </a:rPr>
              <a:t>форм</a:t>
            </a:r>
            <a:r>
              <a:rPr sz="1800" spc="3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профессионального</a:t>
            </a:r>
            <a:r>
              <a:rPr sz="1800" spc="38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образования</a:t>
            </a:r>
            <a:r>
              <a:rPr sz="1800" spc="380" dirty="0">
                <a:latin typeface="Calibri"/>
                <a:cs typeface="Calibri"/>
              </a:rPr>
              <a:t>   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нарождающихся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рыночных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социально- </a:t>
            </a:r>
            <a:r>
              <a:rPr sz="1800" dirty="0">
                <a:latin typeface="Calibri"/>
                <a:cs typeface="Calibri"/>
              </a:rPr>
              <a:t>экономических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отношениях.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Показательно,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это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сложное</a:t>
            </a:r>
            <a:r>
              <a:rPr sz="1800" spc="18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время</a:t>
            </a:r>
            <a:r>
              <a:rPr sz="1800" spc="19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проявилась</a:t>
            </a:r>
            <a:r>
              <a:rPr sz="1800" spc="185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жизнестойкость системы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необходимость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10" dirty="0">
                <a:latin typeface="Calibri"/>
                <a:cs typeface="Calibri"/>
              </a:rPr>
              <a:t> общества.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31840" y="0"/>
            <a:ext cx="6269355" cy="6731634"/>
            <a:chOff x="5831840" y="0"/>
            <a:chExt cx="6269355" cy="673163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7624" y="203200"/>
              <a:ext cx="3908044" cy="29505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543" y="2458720"/>
              <a:ext cx="3208147" cy="18393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3388" y="3163823"/>
              <a:ext cx="3027553" cy="21849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1156464"/>
              <a:ext cx="893076" cy="8008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1840" y="0"/>
              <a:ext cx="1916557" cy="975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2358" y="4297997"/>
              <a:ext cx="3117215" cy="233794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0952" y="4893245"/>
              <a:ext cx="2934588" cy="1837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905" y="-6350"/>
            <a:ext cx="7385684" cy="6870700"/>
            <a:chOff x="159905" y="-6350"/>
            <a:chExt cx="7385684" cy="6870700"/>
          </a:xfrm>
        </p:grpSpPr>
        <p:sp>
          <p:nvSpPr>
            <p:cNvPr id="3" name="object 3"/>
            <p:cNvSpPr/>
            <p:nvPr/>
          </p:nvSpPr>
          <p:spPr>
            <a:xfrm>
              <a:off x="166255" y="0"/>
              <a:ext cx="7372984" cy="6858000"/>
            </a:xfrm>
            <a:custGeom>
              <a:avLst/>
              <a:gdLst/>
              <a:ahLst/>
              <a:cxnLst/>
              <a:rect l="l" t="t" r="r" b="b"/>
              <a:pathLst>
                <a:path w="7372984" h="6858000">
                  <a:moveTo>
                    <a:pt x="737247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72477" y="6858000"/>
                  </a:lnTo>
                  <a:lnTo>
                    <a:pt x="7372477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255" y="0"/>
              <a:ext cx="7372984" cy="6858000"/>
            </a:xfrm>
            <a:custGeom>
              <a:avLst/>
              <a:gdLst/>
              <a:ahLst/>
              <a:cxnLst/>
              <a:rect l="l" t="t" r="r" b="b"/>
              <a:pathLst>
                <a:path w="7372984" h="6858000">
                  <a:moveTo>
                    <a:pt x="0" y="6858000"/>
                  </a:moveTo>
                  <a:lnTo>
                    <a:pt x="7372477" y="6858000"/>
                  </a:lnTo>
                  <a:lnTo>
                    <a:pt x="737247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60801" y="-27940"/>
            <a:ext cx="136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дальнейшего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4867" y="-27940"/>
            <a:ext cx="1783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реформирования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5960" y="246329"/>
            <a:ext cx="4723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2130" algn="l"/>
                <a:tab pos="3573145" algn="l"/>
              </a:tabLst>
            </a:pPr>
            <a:r>
              <a:rPr sz="1800" b="1" spc="-10" dirty="0">
                <a:latin typeface="Calibri"/>
                <a:cs typeface="Calibri"/>
              </a:rPr>
              <a:t>образования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обусловлена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социально-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9570" y="520953"/>
            <a:ext cx="5047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0770" algn="l"/>
                <a:tab pos="4015740" algn="l"/>
                <a:tab pos="4283710" algn="l"/>
              </a:tabLst>
            </a:pPr>
            <a:r>
              <a:rPr sz="1800" b="1" spc="-20" dirty="0">
                <a:latin typeface="Calibri"/>
                <a:cs typeface="Calibri"/>
              </a:rPr>
              <a:t>научно-</a:t>
            </a:r>
            <a:r>
              <a:rPr sz="1800" b="1" spc="-10" dirty="0">
                <a:latin typeface="Calibri"/>
                <a:cs typeface="Calibri"/>
              </a:rPr>
              <a:t>техническими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требованиями,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в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первую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160" y="-27940"/>
            <a:ext cx="21647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1893570" algn="l"/>
              </a:tabLst>
            </a:pPr>
            <a:r>
              <a:rPr sz="1800" b="1" spc="-20" dirty="0">
                <a:latin typeface="Calibri"/>
                <a:cs typeface="Calibri"/>
              </a:rPr>
              <a:t>«</a:t>
            </a:r>
            <a:r>
              <a:rPr sz="1800" b="1" spc="-20" dirty="0" err="1">
                <a:latin typeface="Calibri"/>
                <a:cs typeface="Calibri"/>
              </a:rPr>
              <a:t>Необходимость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 err="1" smtClean="0">
                <a:latin typeface="Calibri"/>
                <a:cs typeface="Calibri"/>
              </a:rPr>
              <a:t>профессионального</a:t>
            </a:r>
            <a:r>
              <a:rPr sz="1800" b="1" spc="-10" dirty="0" smtClean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экономическими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очередь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это: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160" y="1069975"/>
            <a:ext cx="7216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1804670" algn="l"/>
                <a:tab pos="4472305" algn="l"/>
                <a:tab pos="5100955" algn="l"/>
                <a:tab pos="6128385" algn="l"/>
                <a:tab pos="7076440" algn="l"/>
              </a:tabLst>
            </a:pPr>
            <a:r>
              <a:rPr sz="1800" b="1" spc="-10" dirty="0">
                <a:latin typeface="Calibri"/>
                <a:cs typeface="Calibri"/>
              </a:rPr>
              <a:t>подготовка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конкурентоспособного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на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рынке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труда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профессионально-</a:t>
            </a:r>
            <a:r>
              <a:rPr sz="1800" b="1" dirty="0">
                <a:latin typeface="Calibri"/>
                <a:cs typeface="Calibri"/>
              </a:rPr>
              <a:t>мобильного</a:t>
            </a:r>
            <a:r>
              <a:rPr sz="1800" b="1" spc="-10" dirty="0">
                <a:latin typeface="Calibri"/>
                <a:cs typeface="Calibri"/>
              </a:rPr>
              <a:t> рабочего;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5160" y="1618564"/>
            <a:ext cx="5843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1606550" algn="l"/>
                <a:tab pos="2512060" algn="l"/>
                <a:tab pos="3070225" algn="l"/>
                <a:tab pos="3990975" algn="l"/>
                <a:tab pos="4420870" algn="l"/>
              </a:tabLst>
            </a:pPr>
            <a:r>
              <a:rPr sz="1800" b="1" spc="-10" dirty="0">
                <a:latin typeface="Calibri"/>
                <a:cs typeface="Calibri"/>
              </a:rPr>
              <a:t>подготовка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кадров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для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работы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на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предприятиях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241" y="1618564"/>
            <a:ext cx="1207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190" algn="l"/>
              </a:tabLst>
            </a:pPr>
            <a:r>
              <a:rPr sz="1800" b="1" spc="-20" dirty="0">
                <a:latin typeface="Calibri"/>
                <a:cs typeface="Calibri"/>
              </a:rPr>
              <a:t>всех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0" dirty="0">
                <a:latin typeface="Calibri"/>
                <a:cs typeface="Calibri"/>
              </a:rPr>
              <a:t>форм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160" y="1893189"/>
            <a:ext cx="5943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собственности;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1783714" algn="l"/>
                <a:tab pos="3231515" algn="l"/>
                <a:tab pos="4347845" algn="l"/>
                <a:tab pos="4674235" algn="l"/>
                <a:tab pos="5817235" algn="l"/>
              </a:tabLst>
            </a:pPr>
            <a:r>
              <a:rPr sz="1800" b="1" spc="-10" dirty="0">
                <a:latin typeface="Calibri"/>
                <a:cs typeface="Calibri"/>
              </a:rPr>
              <a:t>обеспечение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потребности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личности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общества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672" y="2167585"/>
            <a:ext cx="6929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получении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368425" algn="l"/>
                <a:tab pos="3185795" algn="l"/>
                <a:tab pos="5798185" algn="l"/>
                <a:tab pos="6212840" algn="l"/>
              </a:tabLst>
            </a:pPr>
            <a:r>
              <a:rPr sz="1800" b="1" spc="-10" dirty="0">
                <a:latin typeface="Calibri"/>
                <a:cs typeface="Calibri"/>
              </a:rPr>
              <a:t>профессии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коммерческой,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финансово-банковской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50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другой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672" y="2716529"/>
            <a:ext cx="6929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направленности,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13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первую</a:t>
            </a:r>
            <a:r>
              <a:rPr sz="1800" b="1" spc="13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очередь</a:t>
            </a:r>
            <a:r>
              <a:rPr sz="1800" b="1" spc="13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характерных</a:t>
            </a:r>
            <a:r>
              <a:rPr sz="1800" b="1" spc="12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130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рыночной </a:t>
            </a:r>
            <a:r>
              <a:rPr sz="1800" b="1" dirty="0">
                <a:latin typeface="Calibri"/>
                <a:cs typeface="Calibri"/>
              </a:rPr>
              <a:t>экономики,</a:t>
            </a:r>
            <a:r>
              <a:rPr sz="1800" b="1" spc="280" dirty="0">
                <a:latin typeface="Calibri"/>
                <a:cs typeface="Calibri"/>
              </a:rPr>
              <a:t>    </a:t>
            </a:r>
            <a:r>
              <a:rPr sz="1800" b="1" dirty="0">
                <a:latin typeface="Calibri"/>
                <a:cs typeface="Calibri"/>
              </a:rPr>
              <a:t>формирование</a:t>
            </a:r>
            <a:r>
              <a:rPr sz="1800" b="1" spc="285" dirty="0">
                <a:latin typeface="Calibri"/>
                <a:cs typeface="Calibri"/>
              </a:rPr>
              <a:t>    </a:t>
            </a:r>
            <a:r>
              <a:rPr sz="1800" b="1" dirty="0">
                <a:latin typeface="Calibri"/>
                <a:cs typeface="Calibri"/>
              </a:rPr>
              <a:t>навыков</a:t>
            </a:r>
            <a:r>
              <a:rPr sz="1800" b="1" spc="285" dirty="0">
                <a:latin typeface="Calibri"/>
                <a:cs typeface="Calibri"/>
              </a:rPr>
              <a:t>    </a:t>
            </a:r>
            <a:r>
              <a:rPr sz="1800" b="1" spc="-10" dirty="0">
                <a:latin typeface="Calibri"/>
                <a:cs typeface="Calibri"/>
              </a:rPr>
              <a:t>предпринимательской деятельности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выживания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условиях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конкуренции;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160" y="3539693"/>
            <a:ext cx="106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488" y="3539693"/>
            <a:ext cx="6156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6405" algn="l"/>
                <a:tab pos="2811145" algn="l"/>
                <a:tab pos="4164965" algn="l"/>
                <a:tab pos="5094605" algn="l"/>
              </a:tabLst>
            </a:pPr>
            <a:r>
              <a:rPr sz="1800" b="1" spc="-10" dirty="0">
                <a:latin typeface="Calibri"/>
                <a:cs typeface="Calibri"/>
              </a:rPr>
              <a:t>необходимость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усиления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социальной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защиты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населения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6033" y="3539693"/>
            <a:ext cx="586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через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672" y="3814317"/>
            <a:ext cx="409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8915" algn="l"/>
                <a:tab pos="2085339" algn="l"/>
              </a:tabLst>
            </a:pPr>
            <a:r>
              <a:rPr sz="1800" b="1" spc="-10" dirty="0">
                <a:latin typeface="Calibri"/>
                <a:cs typeface="Calibri"/>
              </a:rPr>
              <a:t>повышение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25" dirty="0">
                <a:latin typeface="Calibri"/>
                <a:cs typeface="Calibri"/>
              </a:rPr>
              <a:t>его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профессионализма;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1532" y="3814317"/>
            <a:ext cx="2569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9435" algn="l"/>
              </a:tabLst>
            </a:pPr>
            <a:r>
              <a:rPr sz="1800" b="1" spc="-10" dirty="0">
                <a:latin typeface="Calibri"/>
                <a:cs typeface="Calibri"/>
              </a:rPr>
              <a:t>формирование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ранней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160" y="4088638"/>
            <a:ext cx="721740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мотивации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труду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счет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определения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четких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жизненных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целей;</a:t>
            </a:r>
            <a:endParaRPr sz="1800" dirty="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349885" algn="l"/>
              </a:tabLst>
            </a:pPr>
            <a:r>
              <a:rPr sz="1800" dirty="0">
                <a:latin typeface="Calibri"/>
                <a:cs typeface="Calibri"/>
              </a:rPr>
              <a:t>	</a:t>
            </a:r>
            <a:r>
              <a:rPr sz="1800" b="1" dirty="0">
                <a:latin typeface="Calibri"/>
                <a:cs typeface="Calibri"/>
              </a:rPr>
              <a:t>подготовка</a:t>
            </a:r>
            <a:r>
              <a:rPr sz="1800" b="1" spc="415" dirty="0">
                <a:latin typeface="Calibri"/>
                <a:cs typeface="Calibri"/>
              </a:rPr>
              <a:t>   </a:t>
            </a:r>
            <a:r>
              <a:rPr sz="1800" b="1" dirty="0">
                <a:latin typeface="Calibri"/>
                <a:cs typeface="Calibri"/>
              </a:rPr>
              <a:t>по</a:t>
            </a:r>
            <a:r>
              <a:rPr sz="1800" b="1" spc="415" dirty="0">
                <a:latin typeface="Calibri"/>
                <a:cs typeface="Calibri"/>
              </a:rPr>
              <a:t>   </a:t>
            </a:r>
            <a:r>
              <a:rPr sz="1800" b="1" dirty="0">
                <a:latin typeface="Calibri"/>
                <a:cs typeface="Calibri"/>
              </a:rPr>
              <a:t>интегрированным</a:t>
            </a:r>
            <a:r>
              <a:rPr sz="1800" b="1" spc="420" dirty="0">
                <a:latin typeface="Calibri"/>
                <a:cs typeface="Calibri"/>
              </a:rPr>
              <a:t>   </a:t>
            </a:r>
            <a:r>
              <a:rPr sz="1800" b="1" dirty="0">
                <a:latin typeface="Calibri"/>
                <a:cs typeface="Calibri"/>
              </a:rPr>
              <a:t>профессиям,</a:t>
            </a:r>
            <a:r>
              <a:rPr sz="1800" b="1" spc="420" dirty="0">
                <a:latin typeface="Calibri"/>
                <a:cs typeface="Calibri"/>
              </a:rPr>
              <a:t>   </a:t>
            </a:r>
            <a:r>
              <a:rPr sz="1800" b="1" spc="-10" dirty="0">
                <a:latin typeface="Calibri"/>
                <a:cs typeface="Calibri"/>
              </a:rPr>
              <a:t>овладение </a:t>
            </a:r>
            <a:r>
              <a:rPr sz="1800" b="1" dirty="0">
                <a:latin typeface="Calibri"/>
                <a:cs typeface="Calibri"/>
              </a:rPr>
              <a:t>профессиональными</a:t>
            </a:r>
            <a:r>
              <a:rPr sz="1800" b="1" spc="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знаниями,</a:t>
            </a:r>
            <a:r>
              <a:rPr sz="1800" b="1" spc="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умениями,</a:t>
            </a:r>
            <a:r>
              <a:rPr sz="1800" b="1" spc="7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навыками</a:t>
            </a:r>
            <a:r>
              <a:rPr sz="1800" b="1" spc="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70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уровне </a:t>
            </a:r>
            <a:r>
              <a:rPr sz="1800" b="1" dirty="0">
                <a:latin typeface="Calibri"/>
                <a:cs typeface="Calibri"/>
              </a:rPr>
              <a:t>высшей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рабочей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квалификации.</a:t>
            </a:r>
            <a:endParaRPr sz="1800" dirty="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При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решении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этих</a:t>
            </a:r>
            <a:r>
              <a:rPr sz="1800" b="1" spc="3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задач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профессиональное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образование</a:t>
            </a:r>
            <a:r>
              <a:rPr sz="1800" b="1" spc="3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станет </a:t>
            </a:r>
            <a:r>
              <a:rPr sz="1800" b="1" dirty="0">
                <a:latin typeface="Calibri"/>
                <a:cs typeface="Calibri"/>
              </a:rPr>
              <a:t>базисом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развития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общества,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основой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совершенствования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экономики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ускорения</a:t>
            </a:r>
            <a:r>
              <a:rPr sz="1800" b="1" spc="180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научно-</a:t>
            </a:r>
            <a:r>
              <a:rPr sz="1800" b="1" dirty="0">
                <a:latin typeface="Calibri"/>
                <a:cs typeface="Calibri"/>
              </a:rPr>
              <a:t>технического</a:t>
            </a:r>
            <a:r>
              <a:rPr sz="1800" b="1" spc="18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прогресса,</a:t>
            </a:r>
            <a:r>
              <a:rPr sz="1800" b="1" spc="17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что</a:t>
            </a:r>
            <a:r>
              <a:rPr sz="1800" b="1" spc="180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доказано</a:t>
            </a:r>
            <a:r>
              <a:rPr sz="1800" b="1" spc="185" dirty="0">
                <a:latin typeface="Calibri"/>
                <a:cs typeface="Calibri"/>
              </a:rPr>
              <a:t>  </a:t>
            </a:r>
            <a:r>
              <a:rPr sz="1800" b="1" spc="-10" dirty="0">
                <a:latin typeface="Calibri"/>
                <a:cs typeface="Calibri"/>
              </a:rPr>
              <a:t>мировым </a:t>
            </a:r>
            <a:r>
              <a:rPr sz="1800" b="1" spc="-10" dirty="0" err="1">
                <a:latin typeface="Calibri"/>
                <a:cs typeface="Calibri"/>
              </a:rPr>
              <a:t>опытом</a:t>
            </a:r>
            <a:r>
              <a:rPr sz="1800" b="1" spc="-10" dirty="0" smtClean="0">
                <a:latin typeface="Calibri"/>
                <a:cs typeface="Calibri"/>
              </a:rPr>
              <a:t>».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4858" y="1743075"/>
            <a:ext cx="4282821" cy="486092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7840" y="113029"/>
            <a:ext cx="3606800" cy="1471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113" y="1341119"/>
              <a:ext cx="5522087" cy="31047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06852" y="253238"/>
              <a:ext cx="7233920" cy="1088390"/>
            </a:xfrm>
            <a:custGeom>
              <a:avLst/>
              <a:gdLst/>
              <a:ahLst/>
              <a:cxnLst/>
              <a:rect l="l" t="t" r="r" b="b"/>
              <a:pathLst>
                <a:path w="7233920" h="1088390">
                  <a:moveTo>
                    <a:pt x="7233920" y="0"/>
                  </a:moveTo>
                  <a:lnTo>
                    <a:pt x="7228214" y="28207"/>
                  </a:lnTo>
                  <a:lnTo>
                    <a:pt x="7212663" y="51260"/>
                  </a:lnTo>
                  <a:lnTo>
                    <a:pt x="7189610" y="66811"/>
                  </a:lnTo>
                  <a:lnTo>
                    <a:pt x="7161403" y="72516"/>
                  </a:lnTo>
                  <a:lnTo>
                    <a:pt x="72517" y="72516"/>
                  </a:lnTo>
                  <a:lnTo>
                    <a:pt x="44309" y="78204"/>
                  </a:lnTo>
                  <a:lnTo>
                    <a:pt x="21256" y="93725"/>
                  </a:lnTo>
                  <a:lnTo>
                    <a:pt x="5705" y="116772"/>
                  </a:lnTo>
                  <a:lnTo>
                    <a:pt x="0" y="145033"/>
                  </a:lnTo>
                  <a:lnTo>
                    <a:pt x="0" y="1015364"/>
                  </a:lnTo>
                  <a:lnTo>
                    <a:pt x="5705" y="1043572"/>
                  </a:lnTo>
                  <a:lnTo>
                    <a:pt x="21256" y="1066625"/>
                  </a:lnTo>
                  <a:lnTo>
                    <a:pt x="44309" y="1082176"/>
                  </a:lnTo>
                  <a:lnTo>
                    <a:pt x="72517" y="1087881"/>
                  </a:lnTo>
                  <a:lnTo>
                    <a:pt x="100778" y="1082176"/>
                  </a:lnTo>
                  <a:lnTo>
                    <a:pt x="123825" y="1066625"/>
                  </a:lnTo>
                  <a:lnTo>
                    <a:pt x="139346" y="1043572"/>
                  </a:lnTo>
                  <a:lnTo>
                    <a:pt x="145034" y="1015364"/>
                  </a:lnTo>
                  <a:lnTo>
                    <a:pt x="145034" y="942847"/>
                  </a:lnTo>
                  <a:lnTo>
                    <a:pt x="7161403" y="942847"/>
                  </a:lnTo>
                  <a:lnTo>
                    <a:pt x="7189610" y="937142"/>
                  </a:lnTo>
                  <a:lnTo>
                    <a:pt x="7212663" y="921591"/>
                  </a:lnTo>
                  <a:lnTo>
                    <a:pt x="7228214" y="898538"/>
                  </a:lnTo>
                  <a:lnTo>
                    <a:pt x="7233920" y="870330"/>
                  </a:lnTo>
                  <a:lnTo>
                    <a:pt x="7233920" y="217550"/>
                  </a:lnTo>
                  <a:lnTo>
                    <a:pt x="72517" y="217550"/>
                  </a:lnTo>
                  <a:lnTo>
                    <a:pt x="72517" y="145033"/>
                  </a:lnTo>
                  <a:lnTo>
                    <a:pt x="75370" y="130893"/>
                  </a:lnTo>
                  <a:lnTo>
                    <a:pt x="83153" y="119348"/>
                  </a:lnTo>
                  <a:lnTo>
                    <a:pt x="94698" y="111565"/>
                  </a:lnTo>
                  <a:lnTo>
                    <a:pt x="108839" y="108711"/>
                  </a:lnTo>
                  <a:lnTo>
                    <a:pt x="7233920" y="108711"/>
                  </a:lnTo>
                  <a:lnTo>
                    <a:pt x="7233920" y="0"/>
                  </a:lnTo>
                  <a:close/>
                </a:path>
                <a:path w="7233920" h="1088390">
                  <a:moveTo>
                    <a:pt x="7233920" y="108711"/>
                  </a:moveTo>
                  <a:lnTo>
                    <a:pt x="108839" y="108711"/>
                  </a:lnTo>
                  <a:lnTo>
                    <a:pt x="122906" y="111565"/>
                  </a:lnTo>
                  <a:lnTo>
                    <a:pt x="134413" y="119348"/>
                  </a:lnTo>
                  <a:lnTo>
                    <a:pt x="142182" y="130893"/>
                  </a:lnTo>
                  <a:lnTo>
                    <a:pt x="145034" y="145033"/>
                  </a:lnTo>
                  <a:lnTo>
                    <a:pt x="139346" y="173241"/>
                  </a:lnTo>
                  <a:lnTo>
                    <a:pt x="123825" y="196294"/>
                  </a:lnTo>
                  <a:lnTo>
                    <a:pt x="100778" y="211845"/>
                  </a:lnTo>
                  <a:lnTo>
                    <a:pt x="72517" y="217550"/>
                  </a:lnTo>
                  <a:lnTo>
                    <a:pt x="7233920" y="217550"/>
                  </a:lnTo>
                  <a:lnTo>
                    <a:pt x="7233920" y="108711"/>
                  </a:lnTo>
                  <a:close/>
                </a:path>
                <a:path w="7233920" h="1088390">
                  <a:moveTo>
                    <a:pt x="7088886" y="0"/>
                  </a:moveTo>
                  <a:lnTo>
                    <a:pt x="7088886" y="72516"/>
                  </a:lnTo>
                  <a:lnTo>
                    <a:pt x="7161403" y="72516"/>
                  </a:lnTo>
                  <a:lnTo>
                    <a:pt x="7161403" y="36194"/>
                  </a:lnTo>
                  <a:lnTo>
                    <a:pt x="7125081" y="36194"/>
                  </a:lnTo>
                  <a:lnTo>
                    <a:pt x="7111013" y="33343"/>
                  </a:lnTo>
                  <a:lnTo>
                    <a:pt x="7099506" y="25574"/>
                  </a:lnTo>
                  <a:lnTo>
                    <a:pt x="7091737" y="14067"/>
                  </a:lnTo>
                  <a:lnTo>
                    <a:pt x="7088886" y="0"/>
                  </a:lnTo>
                  <a:close/>
                </a:path>
                <a:path w="7233920" h="1088390">
                  <a:moveTo>
                    <a:pt x="7161403" y="0"/>
                  </a:moveTo>
                  <a:lnTo>
                    <a:pt x="7158549" y="14067"/>
                  </a:lnTo>
                  <a:lnTo>
                    <a:pt x="7150766" y="25574"/>
                  </a:lnTo>
                  <a:lnTo>
                    <a:pt x="7139221" y="33343"/>
                  </a:lnTo>
                  <a:lnTo>
                    <a:pt x="7125081" y="36194"/>
                  </a:lnTo>
                  <a:lnTo>
                    <a:pt x="7161403" y="36194"/>
                  </a:lnTo>
                  <a:lnTo>
                    <a:pt x="7161403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9370" y="180594"/>
              <a:ext cx="7161530" cy="290195"/>
            </a:xfrm>
            <a:custGeom>
              <a:avLst/>
              <a:gdLst/>
              <a:ahLst/>
              <a:cxnLst/>
              <a:rect l="l" t="t" r="r" b="b"/>
              <a:pathLst>
                <a:path w="7161530" h="290195">
                  <a:moveTo>
                    <a:pt x="36322" y="181355"/>
                  </a:moveTo>
                  <a:lnTo>
                    <a:pt x="22181" y="184209"/>
                  </a:lnTo>
                  <a:lnTo>
                    <a:pt x="10636" y="191992"/>
                  </a:lnTo>
                  <a:lnTo>
                    <a:pt x="2853" y="203537"/>
                  </a:lnTo>
                  <a:lnTo>
                    <a:pt x="0" y="217677"/>
                  </a:lnTo>
                  <a:lnTo>
                    <a:pt x="0" y="290194"/>
                  </a:lnTo>
                  <a:lnTo>
                    <a:pt x="28261" y="284489"/>
                  </a:lnTo>
                  <a:lnTo>
                    <a:pt x="51307" y="268938"/>
                  </a:lnTo>
                  <a:lnTo>
                    <a:pt x="66829" y="245885"/>
                  </a:lnTo>
                  <a:lnTo>
                    <a:pt x="72517" y="217677"/>
                  </a:lnTo>
                  <a:lnTo>
                    <a:pt x="69665" y="203537"/>
                  </a:lnTo>
                  <a:lnTo>
                    <a:pt x="61896" y="191992"/>
                  </a:lnTo>
                  <a:lnTo>
                    <a:pt x="50389" y="184209"/>
                  </a:lnTo>
                  <a:lnTo>
                    <a:pt x="36322" y="181355"/>
                  </a:lnTo>
                  <a:close/>
                </a:path>
                <a:path w="7161530" h="290195">
                  <a:moveTo>
                    <a:pt x="7161403" y="72644"/>
                  </a:moveTo>
                  <a:lnTo>
                    <a:pt x="7088885" y="72644"/>
                  </a:lnTo>
                  <a:lnTo>
                    <a:pt x="7088885" y="145160"/>
                  </a:lnTo>
                  <a:lnTo>
                    <a:pt x="7117093" y="139455"/>
                  </a:lnTo>
                  <a:lnTo>
                    <a:pt x="7140146" y="123904"/>
                  </a:lnTo>
                  <a:lnTo>
                    <a:pt x="7155697" y="100851"/>
                  </a:lnTo>
                  <a:lnTo>
                    <a:pt x="7161403" y="72644"/>
                  </a:lnTo>
                  <a:close/>
                </a:path>
                <a:path w="7161530" h="290195">
                  <a:moveTo>
                    <a:pt x="7088885" y="0"/>
                  </a:moveTo>
                  <a:lnTo>
                    <a:pt x="7060678" y="5707"/>
                  </a:lnTo>
                  <a:lnTo>
                    <a:pt x="7037625" y="21272"/>
                  </a:lnTo>
                  <a:lnTo>
                    <a:pt x="7022074" y="44362"/>
                  </a:lnTo>
                  <a:lnTo>
                    <a:pt x="7016369" y="72644"/>
                  </a:lnTo>
                  <a:lnTo>
                    <a:pt x="7019220" y="86711"/>
                  </a:lnTo>
                  <a:lnTo>
                    <a:pt x="7026989" y="98218"/>
                  </a:lnTo>
                  <a:lnTo>
                    <a:pt x="7038496" y="105987"/>
                  </a:lnTo>
                  <a:lnTo>
                    <a:pt x="7052563" y="108838"/>
                  </a:lnTo>
                  <a:lnTo>
                    <a:pt x="7066704" y="105987"/>
                  </a:lnTo>
                  <a:lnTo>
                    <a:pt x="7078249" y="98218"/>
                  </a:lnTo>
                  <a:lnTo>
                    <a:pt x="7086032" y="86711"/>
                  </a:lnTo>
                  <a:lnTo>
                    <a:pt x="7088885" y="72644"/>
                  </a:lnTo>
                  <a:lnTo>
                    <a:pt x="7161403" y="72644"/>
                  </a:lnTo>
                  <a:lnTo>
                    <a:pt x="7155697" y="44362"/>
                  </a:lnTo>
                  <a:lnTo>
                    <a:pt x="7140146" y="21272"/>
                  </a:lnTo>
                  <a:lnTo>
                    <a:pt x="7117093" y="5707"/>
                  </a:lnTo>
                  <a:lnTo>
                    <a:pt x="7088885" y="0"/>
                  </a:lnTo>
                  <a:close/>
                </a:path>
              </a:pathLst>
            </a:custGeom>
            <a:solidFill>
              <a:srgbClr val="CDB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06852" y="180594"/>
              <a:ext cx="7233920" cy="1160780"/>
            </a:xfrm>
            <a:custGeom>
              <a:avLst/>
              <a:gdLst/>
              <a:ahLst/>
              <a:cxnLst/>
              <a:rect l="l" t="t" r="r" b="b"/>
              <a:pathLst>
                <a:path w="7233920" h="1160780">
                  <a:moveTo>
                    <a:pt x="0" y="217677"/>
                  </a:moveTo>
                  <a:lnTo>
                    <a:pt x="5705" y="189416"/>
                  </a:lnTo>
                  <a:lnTo>
                    <a:pt x="21256" y="166369"/>
                  </a:lnTo>
                  <a:lnTo>
                    <a:pt x="44309" y="150848"/>
                  </a:lnTo>
                  <a:lnTo>
                    <a:pt x="72517" y="145160"/>
                  </a:lnTo>
                  <a:lnTo>
                    <a:pt x="7088886" y="145160"/>
                  </a:lnTo>
                  <a:lnTo>
                    <a:pt x="7088886" y="72644"/>
                  </a:lnTo>
                  <a:lnTo>
                    <a:pt x="7094591" y="44362"/>
                  </a:lnTo>
                  <a:lnTo>
                    <a:pt x="7110142" y="21272"/>
                  </a:lnTo>
                  <a:lnTo>
                    <a:pt x="7133195" y="5707"/>
                  </a:lnTo>
                  <a:lnTo>
                    <a:pt x="7161403" y="0"/>
                  </a:lnTo>
                  <a:lnTo>
                    <a:pt x="7189610" y="5707"/>
                  </a:lnTo>
                  <a:lnTo>
                    <a:pt x="7212663" y="21272"/>
                  </a:lnTo>
                  <a:lnTo>
                    <a:pt x="7228214" y="44362"/>
                  </a:lnTo>
                  <a:lnTo>
                    <a:pt x="7233920" y="72644"/>
                  </a:lnTo>
                  <a:lnTo>
                    <a:pt x="7233920" y="942975"/>
                  </a:lnTo>
                  <a:lnTo>
                    <a:pt x="7228214" y="971182"/>
                  </a:lnTo>
                  <a:lnTo>
                    <a:pt x="7212663" y="994235"/>
                  </a:lnTo>
                  <a:lnTo>
                    <a:pt x="7189610" y="1009786"/>
                  </a:lnTo>
                  <a:lnTo>
                    <a:pt x="7161403" y="1015491"/>
                  </a:lnTo>
                  <a:lnTo>
                    <a:pt x="145034" y="1015491"/>
                  </a:lnTo>
                  <a:lnTo>
                    <a:pt x="145034" y="1088008"/>
                  </a:lnTo>
                  <a:lnTo>
                    <a:pt x="139346" y="1116216"/>
                  </a:lnTo>
                  <a:lnTo>
                    <a:pt x="123825" y="1139269"/>
                  </a:lnTo>
                  <a:lnTo>
                    <a:pt x="100778" y="1154820"/>
                  </a:lnTo>
                  <a:lnTo>
                    <a:pt x="72517" y="1160526"/>
                  </a:lnTo>
                  <a:lnTo>
                    <a:pt x="44309" y="1154820"/>
                  </a:lnTo>
                  <a:lnTo>
                    <a:pt x="21256" y="1139269"/>
                  </a:lnTo>
                  <a:lnTo>
                    <a:pt x="5705" y="1116216"/>
                  </a:lnTo>
                  <a:lnTo>
                    <a:pt x="0" y="1088008"/>
                  </a:lnTo>
                  <a:lnTo>
                    <a:pt x="0" y="217677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9389" y="246888"/>
              <a:ext cx="157733" cy="852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0502" y="355600"/>
              <a:ext cx="157734" cy="1215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51886" y="398272"/>
              <a:ext cx="0" cy="798195"/>
            </a:xfrm>
            <a:custGeom>
              <a:avLst/>
              <a:gdLst/>
              <a:ahLst/>
              <a:cxnLst/>
              <a:rect l="l" t="t" r="r" b="b"/>
              <a:pathLst>
                <a:path h="798194">
                  <a:moveTo>
                    <a:pt x="0" y="0"/>
                  </a:moveTo>
                  <a:lnTo>
                    <a:pt x="0" y="797813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42409" y="321690"/>
            <a:ext cx="55486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0175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Специалист</a:t>
            </a:r>
            <a:r>
              <a:rPr sz="1800" b="1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r>
              <a:rPr sz="18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это</a:t>
            </a:r>
            <a:r>
              <a:rPr sz="18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тот,</a:t>
            </a:r>
            <a:endParaRPr sz="1800">
              <a:latin typeface="Calibri"/>
              <a:cs typeface="Calibri"/>
            </a:endParaRPr>
          </a:p>
          <a:p>
            <a:pPr marR="1300480" algn="ctr">
              <a:lnSpc>
                <a:spcPct val="100000"/>
              </a:lnSpc>
            </a:pP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кто</a:t>
            </a:r>
            <a:r>
              <a:rPr sz="18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знает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очень</a:t>
            </a:r>
            <a:r>
              <a:rPr sz="18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много</a:t>
            </a:r>
            <a:r>
              <a:rPr sz="1800" b="1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очень</a:t>
            </a:r>
            <a:r>
              <a:rPr sz="18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малом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 marL="4591050" algn="ctr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Батлер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Н.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1009" y="4303521"/>
            <a:ext cx="11269980" cy="1453515"/>
            <a:chOff x="461009" y="4303521"/>
            <a:chExt cx="11269980" cy="1453515"/>
          </a:xfrm>
        </p:grpSpPr>
        <p:sp>
          <p:nvSpPr>
            <p:cNvPr id="13" name="object 13"/>
            <p:cNvSpPr/>
            <p:nvPr/>
          </p:nvSpPr>
          <p:spPr>
            <a:xfrm>
              <a:off x="467359" y="4399914"/>
              <a:ext cx="11257280" cy="1350645"/>
            </a:xfrm>
            <a:custGeom>
              <a:avLst/>
              <a:gdLst/>
              <a:ahLst/>
              <a:cxnLst/>
              <a:rect l="l" t="t" r="r" b="b"/>
              <a:pathLst>
                <a:path w="11257280" h="1350645">
                  <a:moveTo>
                    <a:pt x="11257280" y="0"/>
                  </a:moveTo>
                  <a:lnTo>
                    <a:pt x="11250211" y="35071"/>
                  </a:lnTo>
                  <a:lnTo>
                    <a:pt x="11230927" y="63690"/>
                  </a:lnTo>
                  <a:lnTo>
                    <a:pt x="11202308" y="82974"/>
                  </a:lnTo>
                  <a:lnTo>
                    <a:pt x="11167237" y="90043"/>
                  </a:lnTo>
                  <a:lnTo>
                    <a:pt x="90043" y="90043"/>
                  </a:lnTo>
                  <a:lnTo>
                    <a:pt x="54992" y="97129"/>
                  </a:lnTo>
                  <a:lnTo>
                    <a:pt x="26371" y="116443"/>
                  </a:lnTo>
                  <a:lnTo>
                    <a:pt x="7075" y="145067"/>
                  </a:lnTo>
                  <a:lnTo>
                    <a:pt x="0" y="180086"/>
                  </a:lnTo>
                  <a:lnTo>
                    <a:pt x="0" y="1260602"/>
                  </a:lnTo>
                  <a:lnTo>
                    <a:pt x="7075" y="1295652"/>
                  </a:lnTo>
                  <a:lnTo>
                    <a:pt x="26371" y="1324273"/>
                  </a:lnTo>
                  <a:lnTo>
                    <a:pt x="54992" y="1343569"/>
                  </a:lnTo>
                  <a:lnTo>
                    <a:pt x="90043" y="1350645"/>
                  </a:lnTo>
                  <a:lnTo>
                    <a:pt x="125088" y="1343569"/>
                  </a:lnTo>
                  <a:lnTo>
                    <a:pt x="153709" y="1324273"/>
                  </a:lnTo>
                  <a:lnTo>
                    <a:pt x="173008" y="1295652"/>
                  </a:lnTo>
                  <a:lnTo>
                    <a:pt x="180086" y="1260602"/>
                  </a:lnTo>
                  <a:lnTo>
                    <a:pt x="180086" y="1170559"/>
                  </a:lnTo>
                  <a:lnTo>
                    <a:pt x="11167237" y="1170559"/>
                  </a:lnTo>
                  <a:lnTo>
                    <a:pt x="11202308" y="1163490"/>
                  </a:lnTo>
                  <a:lnTo>
                    <a:pt x="11230927" y="1144206"/>
                  </a:lnTo>
                  <a:lnTo>
                    <a:pt x="11250211" y="1115587"/>
                  </a:lnTo>
                  <a:lnTo>
                    <a:pt x="11257280" y="1080516"/>
                  </a:lnTo>
                  <a:lnTo>
                    <a:pt x="11257280" y="270129"/>
                  </a:lnTo>
                  <a:lnTo>
                    <a:pt x="90043" y="270129"/>
                  </a:lnTo>
                  <a:lnTo>
                    <a:pt x="90043" y="180086"/>
                  </a:lnTo>
                  <a:lnTo>
                    <a:pt x="93580" y="162560"/>
                  </a:lnTo>
                  <a:lnTo>
                    <a:pt x="103228" y="148272"/>
                  </a:lnTo>
                  <a:lnTo>
                    <a:pt x="117539" y="138652"/>
                  </a:lnTo>
                  <a:lnTo>
                    <a:pt x="135064" y="135128"/>
                  </a:lnTo>
                  <a:lnTo>
                    <a:pt x="11257280" y="135128"/>
                  </a:lnTo>
                  <a:lnTo>
                    <a:pt x="11257280" y="0"/>
                  </a:lnTo>
                  <a:close/>
                </a:path>
                <a:path w="11257280" h="1350645">
                  <a:moveTo>
                    <a:pt x="11257280" y="135128"/>
                  </a:moveTo>
                  <a:lnTo>
                    <a:pt x="135064" y="135128"/>
                  </a:lnTo>
                  <a:lnTo>
                    <a:pt x="152589" y="138652"/>
                  </a:lnTo>
                  <a:lnTo>
                    <a:pt x="166900" y="148272"/>
                  </a:lnTo>
                  <a:lnTo>
                    <a:pt x="176548" y="162560"/>
                  </a:lnTo>
                  <a:lnTo>
                    <a:pt x="180086" y="180086"/>
                  </a:lnTo>
                  <a:lnTo>
                    <a:pt x="173008" y="215157"/>
                  </a:lnTo>
                  <a:lnTo>
                    <a:pt x="153709" y="243776"/>
                  </a:lnTo>
                  <a:lnTo>
                    <a:pt x="125088" y="263060"/>
                  </a:lnTo>
                  <a:lnTo>
                    <a:pt x="90043" y="270129"/>
                  </a:lnTo>
                  <a:lnTo>
                    <a:pt x="11257280" y="270129"/>
                  </a:lnTo>
                  <a:lnTo>
                    <a:pt x="11257280" y="135128"/>
                  </a:lnTo>
                  <a:close/>
                </a:path>
                <a:path w="11257280" h="1350645">
                  <a:moveTo>
                    <a:pt x="11077194" y="0"/>
                  </a:moveTo>
                  <a:lnTo>
                    <a:pt x="11077194" y="90043"/>
                  </a:lnTo>
                  <a:lnTo>
                    <a:pt x="11167237" y="90043"/>
                  </a:lnTo>
                  <a:lnTo>
                    <a:pt x="11167237" y="45085"/>
                  </a:lnTo>
                  <a:lnTo>
                    <a:pt x="11122279" y="45085"/>
                  </a:lnTo>
                  <a:lnTo>
                    <a:pt x="11104733" y="41540"/>
                  </a:lnTo>
                  <a:lnTo>
                    <a:pt x="11090402" y="31876"/>
                  </a:lnTo>
                  <a:lnTo>
                    <a:pt x="11080738" y="17545"/>
                  </a:lnTo>
                  <a:lnTo>
                    <a:pt x="11077194" y="0"/>
                  </a:lnTo>
                  <a:close/>
                </a:path>
                <a:path w="11257280" h="1350645">
                  <a:moveTo>
                    <a:pt x="11167237" y="0"/>
                  </a:moveTo>
                  <a:lnTo>
                    <a:pt x="11163694" y="17545"/>
                  </a:lnTo>
                  <a:lnTo>
                    <a:pt x="11154044" y="31876"/>
                  </a:lnTo>
                  <a:lnTo>
                    <a:pt x="11139751" y="41540"/>
                  </a:lnTo>
                  <a:lnTo>
                    <a:pt x="11122279" y="45085"/>
                  </a:lnTo>
                  <a:lnTo>
                    <a:pt x="11167237" y="45085"/>
                  </a:lnTo>
                  <a:lnTo>
                    <a:pt x="1116723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402" y="4309871"/>
              <a:ext cx="11167745" cy="360680"/>
            </a:xfrm>
            <a:custGeom>
              <a:avLst/>
              <a:gdLst/>
              <a:ahLst/>
              <a:cxnLst/>
              <a:rect l="l" t="t" r="r" b="b"/>
              <a:pathLst>
                <a:path w="11167745" h="360679">
                  <a:moveTo>
                    <a:pt x="45021" y="225170"/>
                  </a:moveTo>
                  <a:lnTo>
                    <a:pt x="27496" y="228695"/>
                  </a:lnTo>
                  <a:lnTo>
                    <a:pt x="13185" y="238315"/>
                  </a:lnTo>
                  <a:lnTo>
                    <a:pt x="3537" y="252602"/>
                  </a:lnTo>
                  <a:lnTo>
                    <a:pt x="0" y="270128"/>
                  </a:lnTo>
                  <a:lnTo>
                    <a:pt x="0" y="360171"/>
                  </a:lnTo>
                  <a:lnTo>
                    <a:pt x="35045" y="353103"/>
                  </a:lnTo>
                  <a:lnTo>
                    <a:pt x="63666" y="333819"/>
                  </a:lnTo>
                  <a:lnTo>
                    <a:pt x="82965" y="305200"/>
                  </a:lnTo>
                  <a:lnTo>
                    <a:pt x="90042" y="270128"/>
                  </a:lnTo>
                  <a:lnTo>
                    <a:pt x="86505" y="252602"/>
                  </a:lnTo>
                  <a:lnTo>
                    <a:pt x="76857" y="238315"/>
                  </a:lnTo>
                  <a:lnTo>
                    <a:pt x="62546" y="228695"/>
                  </a:lnTo>
                  <a:lnTo>
                    <a:pt x="45021" y="225170"/>
                  </a:lnTo>
                  <a:close/>
                </a:path>
                <a:path w="11167745" h="360679">
                  <a:moveTo>
                    <a:pt x="11167237" y="90042"/>
                  </a:moveTo>
                  <a:lnTo>
                    <a:pt x="11077194" y="90042"/>
                  </a:lnTo>
                  <a:lnTo>
                    <a:pt x="11077194" y="180085"/>
                  </a:lnTo>
                  <a:lnTo>
                    <a:pt x="11112265" y="173017"/>
                  </a:lnTo>
                  <a:lnTo>
                    <a:pt x="11140884" y="153733"/>
                  </a:lnTo>
                  <a:lnTo>
                    <a:pt x="11160168" y="125114"/>
                  </a:lnTo>
                  <a:lnTo>
                    <a:pt x="11167237" y="90042"/>
                  </a:lnTo>
                  <a:close/>
                </a:path>
                <a:path w="11167745" h="360679">
                  <a:moveTo>
                    <a:pt x="11077194" y="0"/>
                  </a:moveTo>
                  <a:lnTo>
                    <a:pt x="11042122" y="7086"/>
                  </a:lnTo>
                  <a:lnTo>
                    <a:pt x="11013503" y="26400"/>
                  </a:lnTo>
                  <a:lnTo>
                    <a:pt x="10994219" y="55024"/>
                  </a:lnTo>
                  <a:lnTo>
                    <a:pt x="10987151" y="90042"/>
                  </a:lnTo>
                  <a:lnTo>
                    <a:pt x="10990695" y="107588"/>
                  </a:lnTo>
                  <a:lnTo>
                    <a:pt x="11000359" y="121919"/>
                  </a:lnTo>
                  <a:lnTo>
                    <a:pt x="11014690" y="131583"/>
                  </a:lnTo>
                  <a:lnTo>
                    <a:pt x="11032236" y="135127"/>
                  </a:lnTo>
                  <a:lnTo>
                    <a:pt x="11049708" y="131583"/>
                  </a:lnTo>
                  <a:lnTo>
                    <a:pt x="11064001" y="121919"/>
                  </a:lnTo>
                  <a:lnTo>
                    <a:pt x="11073651" y="107588"/>
                  </a:lnTo>
                  <a:lnTo>
                    <a:pt x="11077194" y="90042"/>
                  </a:lnTo>
                  <a:lnTo>
                    <a:pt x="11167237" y="90042"/>
                  </a:lnTo>
                  <a:lnTo>
                    <a:pt x="11160168" y="55024"/>
                  </a:lnTo>
                  <a:lnTo>
                    <a:pt x="11140884" y="26400"/>
                  </a:lnTo>
                  <a:lnTo>
                    <a:pt x="11112265" y="7086"/>
                  </a:lnTo>
                  <a:lnTo>
                    <a:pt x="11077194" y="0"/>
                  </a:lnTo>
                  <a:close/>
                </a:path>
              </a:pathLst>
            </a:custGeom>
            <a:solidFill>
              <a:srgbClr val="CDB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7359" y="4309871"/>
              <a:ext cx="11257280" cy="1440815"/>
            </a:xfrm>
            <a:custGeom>
              <a:avLst/>
              <a:gdLst/>
              <a:ahLst/>
              <a:cxnLst/>
              <a:rect l="l" t="t" r="r" b="b"/>
              <a:pathLst>
                <a:path w="11257280" h="1440814">
                  <a:moveTo>
                    <a:pt x="0" y="270128"/>
                  </a:moveTo>
                  <a:lnTo>
                    <a:pt x="7075" y="235110"/>
                  </a:lnTo>
                  <a:lnTo>
                    <a:pt x="26371" y="206486"/>
                  </a:lnTo>
                  <a:lnTo>
                    <a:pt x="54992" y="187172"/>
                  </a:lnTo>
                  <a:lnTo>
                    <a:pt x="90043" y="180085"/>
                  </a:lnTo>
                  <a:lnTo>
                    <a:pt x="11077194" y="180085"/>
                  </a:lnTo>
                  <a:lnTo>
                    <a:pt x="11077194" y="90042"/>
                  </a:lnTo>
                  <a:lnTo>
                    <a:pt x="11084262" y="55024"/>
                  </a:lnTo>
                  <a:lnTo>
                    <a:pt x="11103546" y="26400"/>
                  </a:lnTo>
                  <a:lnTo>
                    <a:pt x="11132165" y="7086"/>
                  </a:lnTo>
                  <a:lnTo>
                    <a:pt x="11167237" y="0"/>
                  </a:lnTo>
                  <a:lnTo>
                    <a:pt x="11202308" y="7086"/>
                  </a:lnTo>
                  <a:lnTo>
                    <a:pt x="11230927" y="26400"/>
                  </a:lnTo>
                  <a:lnTo>
                    <a:pt x="11250211" y="55024"/>
                  </a:lnTo>
                  <a:lnTo>
                    <a:pt x="11257280" y="90042"/>
                  </a:lnTo>
                  <a:lnTo>
                    <a:pt x="11257280" y="1170558"/>
                  </a:lnTo>
                  <a:lnTo>
                    <a:pt x="11250211" y="1205630"/>
                  </a:lnTo>
                  <a:lnTo>
                    <a:pt x="11230927" y="1234249"/>
                  </a:lnTo>
                  <a:lnTo>
                    <a:pt x="11202308" y="1253533"/>
                  </a:lnTo>
                  <a:lnTo>
                    <a:pt x="11167237" y="1260602"/>
                  </a:lnTo>
                  <a:lnTo>
                    <a:pt x="180086" y="1260602"/>
                  </a:lnTo>
                  <a:lnTo>
                    <a:pt x="180086" y="1350644"/>
                  </a:lnTo>
                  <a:lnTo>
                    <a:pt x="173008" y="1385695"/>
                  </a:lnTo>
                  <a:lnTo>
                    <a:pt x="153709" y="1414316"/>
                  </a:lnTo>
                  <a:lnTo>
                    <a:pt x="125088" y="1433612"/>
                  </a:lnTo>
                  <a:lnTo>
                    <a:pt x="90043" y="1440687"/>
                  </a:lnTo>
                  <a:lnTo>
                    <a:pt x="54992" y="1433612"/>
                  </a:lnTo>
                  <a:lnTo>
                    <a:pt x="26371" y="1414316"/>
                  </a:lnTo>
                  <a:lnTo>
                    <a:pt x="7075" y="1385695"/>
                  </a:lnTo>
                  <a:lnTo>
                    <a:pt x="0" y="1350644"/>
                  </a:lnTo>
                  <a:lnTo>
                    <a:pt x="0" y="27012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8203" y="4393564"/>
              <a:ext cx="192786" cy="1027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009" y="4528692"/>
              <a:ext cx="192786" cy="147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7445" y="4580000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473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6440" y="4455667"/>
            <a:ext cx="108318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Самым</a:t>
            </a:r>
            <a:r>
              <a:rPr sz="1800" b="1" i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близким</a:t>
            </a:r>
            <a:r>
              <a:rPr sz="1800" b="1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естественному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состоянию из</a:t>
            </a:r>
            <a:r>
              <a:rPr sz="18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всех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тех</a:t>
            </a:r>
            <a:r>
              <a:rPr sz="1800" b="1" i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занятий, которые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способны</a:t>
            </a:r>
            <a:r>
              <a:rPr sz="1800" b="1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обеспечить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существование</a:t>
            </a:r>
            <a:r>
              <a:rPr sz="1800" b="1" i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человека,</a:t>
            </a:r>
            <a:r>
              <a:rPr sz="1800" b="1" i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является</a:t>
            </a:r>
            <a:r>
              <a:rPr sz="1800" b="1" i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труд</a:t>
            </a:r>
            <a:r>
              <a:rPr sz="1800" b="1" i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его</a:t>
            </a:r>
            <a:r>
              <a:rPr sz="1800" b="1" i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рук.</a:t>
            </a:r>
            <a:r>
              <a:rPr sz="1800" b="1" i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Из</a:t>
            </a:r>
            <a:r>
              <a:rPr sz="1800" b="1" i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всех</a:t>
            </a:r>
            <a:r>
              <a:rPr sz="1800" b="1" i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общественных</a:t>
            </a:r>
            <a:r>
              <a:rPr sz="1800" b="1" i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положений</a:t>
            </a:r>
            <a:r>
              <a:rPr sz="1800" b="1" i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самое</a:t>
            </a:r>
            <a:r>
              <a:rPr sz="1800" b="1" i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независимое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1800" b="1" i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судьбы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от</a:t>
            </a:r>
            <a:r>
              <a:rPr sz="18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людей</a:t>
            </a:r>
            <a:r>
              <a:rPr sz="18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libri"/>
                <a:cs typeface="Calibri"/>
              </a:rPr>
              <a:t>—</a:t>
            </a:r>
            <a:r>
              <a:rPr sz="18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положение</a:t>
            </a:r>
            <a:r>
              <a:rPr sz="18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Calibri"/>
                <a:cs typeface="Calibri"/>
              </a:rPr>
              <a:t>ремесленника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  <a:p>
            <a:pPr marL="9811385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Жак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Руссо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626" y="463575"/>
            <a:ext cx="9941560" cy="116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15"/>
              </a:lnSpc>
            </a:pPr>
            <a:r>
              <a:rPr sz="4400" dirty="0">
                <a:latin typeface="Calibri Light"/>
                <a:cs typeface="Calibri Light"/>
              </a:rPr>
              <a:t>История</a:t>
            </a:r>
            <a:r>
              <a:rPr sz="4400" spc="-17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профессионального</a:t>
            </a:r>
            <a:r>
              <a:rPr sz="4400" spc="-13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образования</a:t>
            </a:r>
            <a:endParaRPr sz="4400">
              <a:latin typeface="Calibri Light"/>
              <a:cs typeface="Calibri Light"/>
            </a:endParaRPr>
          </a:p>
          <a:p>
            <a:pPr marL="1270" algn="ctr">
              <a:lnSpc>
                <a:spcPts val="5015"/>
              </a:lnSpc>
            </a:pPr>
            <a:r>
              <a:rPr sz="4400" dirty="0">
                <a:latin typeface="Calibri Light"/>
                <a:cs typeface="Calibri Light"/>
              </a:rPr>
              <a:t>в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spc="-10" dirty="0">
                <a:latin typeface="Calibri Light"/>
                <a:cs typeface="Calibri Light"/>
              </a:rPr>
              <a:t>России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00560" cy="6858000"/>
            <a:chOff x="0" y="0"/>
            <a:chExt cx="121005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0056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3759" y="1190878"/>
              <a:ext cx="6592189" cy="43948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2560" y="240665"/>
              <a:ext cx="3332479" cy="4097654"/>
            </a:xfrm>
            <a:custGeom>
              <a:avLst/>
              <a:gdLst/>
              <a:ahLst/>
              <a:cxnLst/>
              <a:rect l="l" t="t" r="r" b="b"/>
              <a:pathLst>
                <a:path w="3332479" h="4097654">
                  <a:moveTo>
                    <a:pt x="3332479" y="0"/>
                  </a:moveTo>
                  <a:lnTo>
                    <a:pt x="0" y="0"/>
                  </a:lnTo>
                  <a:lnTo>
                    <a:pt x="0" y="4097654"/>
                  </a:lnTo>
                  <a:lnTo>
                    <a:pt x="3332479" y="4097654"/>
                  </a:lnTo>
                  <a:lnTo>
                    <a:pt x="333247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1503" y="231140"/>
            <a:ext cx="3054985" cy="40144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Calibri"/>
                <a:cs typeface="Calibri"/>
              </a:rPr>
              <a:t>Учитывая,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зарождение профессиональной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подготовки </a:t>
            </a:r>
            <a:r>
              <a:rPr sz="1800" spc="-20" dirty="0">
                <a:latin typeface="Calibri"/>
                <a:cs typeface="Calibri"/>
              </a:rPr>
              <a:t>молодежи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прямо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связано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20"/>
              </a:lnSpc>
            </a:pPr>
            <a:r>
              <a:rPr sz="1800" spc="-10" dirty="0">
                <a:latin typeface="Calibri"/>
                <a:cs typeface="Calibri"/>
              </a:rPr>
              <a:t>тысячелетней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историей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самой</a:t>
            </a:r>
            <a:endParaRPr sz="1800">
              <a:latin typeface="Calibri"/>
              <a:cs typeface="Calibri"/>
            </a:endParaRPr>
          </a:p>
          <a:p>
            <a:pPr marL="12700" marR="85090">
              <a:lnSpc>
                <a:spcPts val="1939"/>
              </a:lnSpc>
              <a:spcBef>
                <a:spcPts val="145"/>
              </a:spcBef>
            </a:pPr>
            <a:r>
              <a:rPr sz="1800" dirty="0">
                <a:latin typeface="Calibri"/>
                <a:cs typeface="Calibri"/>
              </a:rPr>
              <a:t>страны,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выделяются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два </a:t>
            </a:r>
            <a:r>
              <a:rPr sz="1800" spc="-10" dirty="0">
                <a:latin typeface="Calibri"/>
                <a:cs typeface="Calibri"/>
              </a:rPr>
              <a:t>больших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временных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периода: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становление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профессионального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образования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Руси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России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(VI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конец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XIX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века)</a:t>
            </a:r>
            <a:endParaRPr sz="1800">
              <a:latin typeface="Calibri"/>
              <a:cs typeface="Calibri"/>
            </a:endParaRPr>
          </a:p>
          <a:p>
            <a:pPr marL="241300" marR="53149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развитие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системы профессионального образования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России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(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Calibri"/>
                <a:cs typeface="Calibri"/>
              </a:rPr>
              <a:t>с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1888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революции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1917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года)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"/>
            <a:ext cx="12192000" cy="6858000"/>
            <a:chOff x="0" y="36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"/>
              <a:ext cx="12192000" cy="68579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492" y="146938"/>
              <a:ext cx="3385185" cy="4255135"/>
            </a:xfrm>
            <a:custGeom>
              <a:avLst/>
              <a:gdLst/>
              <a:ahLst/>
              <a:cxnLst/>
              <a:rect l="l" t="t" r="r" b="b"/>
              <a:pathLst>
                <a:path w="3385185" h="4255135">
                  <a:moveTo>
                    <a:pt x="3384930" y="0"/>
                  </a:moveTo>
                  <a:lnTo>
                    <a:pt x="0" y="0"/>
                  </a:lnTo>
                  <a:lnTo>
                    <a:pt x="0" y="4254754"/>
                  </a:lnTo>
                  <a:lnTo>
                    <a:pt x="3384930" y="4254754"/>
                  </a:lnTo>
                  <a:lnTo>
                    <a:pt x="338493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1894" y="228727"/>
            <a:ext cx="3216910" cy="411289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6985" indent="536575" algn="just">
              <a:lnSpc>
                <a:spcPct val="92300"/>
              </a:lnSpc>
              <a:spcBef>
                <a:spcPts val="270"/>
              </a:spcBef>
              <a:tabLst>
                <a:tab pos="1584960" algn="l"/>
                <a:tab pos="2453640" algn="l"/>
              </a:tabLst>
            </a:pPr>
            <a:r>
              <a:rPr sz="1900" b="1" dirty="0">
                <a:latin typeface="Calibri"/>
                <a:cs typeface="Calibri"/>
              </a:rPr>
              <a:t>В</a:t>
            </a:r>
            <a:r>
              <a:rPr sz="1900" b="1" spc="375" dirty="0">
                <a:latin typeface="Calibri"/>
                <a:cs typeface="Calibri"/>
              </a:rPr>
              <a:t>    </a:t>
            </a:r>
            <a:r>
              <a:rPr sz="1900" b="1" dirty="0">
                <a:latin typeface="Calibri"/>
                <a:cs typeface="Calibri"/>
              </a:rPr>
              <a:t>первом</a:t>
            </a:r>
            <a:r>
              <a:rPr sz="1900" b="1" spc="375" dirty="0">
                <a:latin typeface="Calibri"/>
                <a:cs typeface="Calibri"/>
              </a:rPr>
              <a:t>    </a:t>
            </a:r>
            <a:r>
              <a:rPr sz="1900" b="1" spc="-10" dirty="0">
                <a:latin typeface="Calibri"/>
                <a:cs typeface="Calibri"/>
              </a:rPr>
              <a:t>периоде </a:t>
            </a:r>
            <a:r>
              <a:rPr sz="1900" b="1" dirty="0">
                <a:latin typeface="Calibri"/>
                <a:cs typeface="Calibri"/>
              </a:rPr>
              <a:t>можно</a:t>
            </a:r>
            <a:r>
              <a:rPr sz="1900" b="1" spc="55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выделить</a:t>
            </a:r>
            <a:r>
              <a:rPr sz="1900" b="1" spc="65" dirty="0">
                <a:latin typeface="Calibri"/>
                <a:cs typeface="Calibri"/>
              </a:rPr>
              <a:t>  </a:t>
            </a:r>
            <a:r>
              <a:rPr sz="1900" b="1" spc="-10" dirty="0">
                <a:latin typeface="Calibri"/>
                <a:cs typeface="Calibri"/>
              </a:rPr>
              <a:t>начальный </a:t>
            </a:r>
            <a:r>
              <a:rPr sz="1900" b="1" dirty="0">
                <a:latin typeface="Calibri"/>
                <a:cs typeface="Calibri"/>
              </a:rPr>
              <a:t>этап</a:t>
            </a:r>
            <a:r>
              <a:rPr sz="1900" b="1" spc="35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(VI</a:t>
            </a:r>
            <a:r>
              <a:rPr sz="1900" b="1" spc="34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-</a:t>
            </a:r>
            <a:r>
              <a:rPr sz="1900" b="1" spc="37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X</a:t>
            </a:r>
            <a:r>
              <a:rPr sz="1900" b="1" spc="36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вв.).</a:t>
            </a:r>
            <a:r>
              <a:rPr sz="1900" b="1" spc="37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Он</a:t>
            </a:r>
            <a:r>
              <a:rPr sz="1900" b="1" spc="37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связан</a:t>
            </a:r>
            <a:r>
              <a:rPr sz="1900" b="1" spc="375" dirty="0">
                <a:latin typeface="Calibri"/>
                <a:cs typeface="Calibri"/>
              </a:rPr>
              <a:t> </a:t>
            </a:r>
            <a:r>
              <a:rPr sz="1900" b="1" spc="-60" dirty="0">
                <a:latin typeface="Calibri"/>
                <a:cs typeface="Calibri"/>
              </a:rPr>
              <a:t>с </a:t>
            </a:r>
            <a:r>
              <a:rPr sz="1900" b="1" dirty="0">
                <a:latin typeface="Calibri"/>
                <a:cs typeface="Calibri"/>
              </a:rPr>
              <a:t>зарождением</a:t>
            </a:r>
            <a:r>
              <a:rPr sz="1900" b="1" spc="204" dirty="0">
                <a:latin typeface="Calibri"/>
                <a:cs typeface="Calibri"/>
              </a:rPr>
              <a:t>   </a:t>
            </a:r>
            <a:r>
              <a:rPr sz="1900" b="1" dirty="0">
                <a:latin typeface="Calibri"/>
                <a:cs typeface="Calibri"/>
              </a:rPr>
              <a:t>среди</a:t>
            </a:r>
            <a:r>
              <a:rPr sz="1900" b="1" spc="210" dirty="0">
                <a:latin typeface="Calibri"/>
                <a:cs typeface="Calibri"/>
              </a:rPr>
              <a:t>   </a:t>
            </a:r>
            <a:r>
              <a:rPr sz="1900" b="1" spc="-20" dirty="0">
                <a:latin typeface="Calibri"/>
                <a:cs typeface="Calibri"/>
              </a:rPr>
              <a:t>групп </a:t>
            </a:r>
            <a:r>
              <a:rPr sz="1900" b="1" spc="-10" dirty="0">
                <a:latin typeface="Calibri"/>
                <a:cs typeface="Calibri"/>
              </a:rPr>
              <a:t>людей,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-10" dirty="0">
                <a:latin typeface="Calibri"/>
                <a:cs typeface="Calibri"/>
              </a:rPr>
              <a:t>занимающихся производством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-10" dirty="0">
                <a:latin typeface="Calibri"/>
                <a:cs typeface="Calibri"/>
              </a:rPr>
              <a:t>вещей,</a:t>
            </a:r>
            <a:endParaRPr sz="1900">
              <a:latin typeface="Calibri"/>
              <a:cs typeface="Calibri"/>
            </a:endParaRPr>
          </a:p>
          <a:p>
            <a:pPr marR="6985" algn="just">
              <a:lnSpc>
                <a:spcPts val="2060"/>
              </a:lnSpc>
              <a:spcBef>
                <a:spcPts val="15"/>
              </a:spcBef>
              <a:tabLst>
                <a:tab pos="2435860" algn="l"/>
              </a:tabLst>
            </a:pPr>
            <a:r>
              <a:rPr sz="1900" b="1" spc="-10" dirty="0">
                <a:latin typeface="Calibri"/>
                <a:cs typeface="Calibri"/>
              </a:rPr>
              <a:t>первоначальной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-20" dirty="0">
                <a:latin typeface="Calibri"/>
                <a:cs typeface="Calibri"/>
              </a:rPr>
              <a:t>формы </a:t>
            </a:r>
            <a:r>
              <a:rPr sz="1900" b="1" dirty="0">
                <a:latin typeface="Calibri"/>
                <a:cs typeface="Calibri"/>
              </a:rPr>
              <a:t>обучения</a:t>
            </a:r>
            <a:r>
              <a:rPr sz="1900" b="1" spc="375" dirty="0">
                <a:latin typeface="Calibri"/>
                <a:cs typeface="Calibri"/>
              </a:rPr>
              <a:t>   </a:t>
            </a:r>
            <a:r>
              <a:rPr sz="1900" b="1" dirty="0">
                <a:latin typeface="Calibri"/>
                <a:cs typeface="Calibri"/>
              </a:rPr>
              <a:t>-</a:t>
            </a:r>
            <a:r>
              <a:rPr sz="1900" b="1" spc="365" dirty="0">
                <a:latin typeface="Calibri"/>
                <a:cs typeface="Calibri"/>
              </a:rPr>
              <a:t>   </a:t>
            </a:r>
            <a:r>
              <a:rPr sz="1900" b="1" spc="-10" dirty="0">
                <a:latin typeface="Calibri"/>
                <a:cs typeface="Calibri"/>
              </a:rPr>
              <a:t>ремесленного</a:t>
            </a:r>
            <a:endParaRPr sz="1900">
              <a:latin typeface="Calibri"/>
              <a:cs typeface="Calibri"/>
            </a:endParaRPr>
          </a:p>
          <a:p>
            <a:pPr algn="just">
              <a:lnSpc>
                <a:spcPts val="1905"/>
              </a:lnSpc>
            </a:pPr>
            <a:r>
              <a:rPr sz="1900" b="1" dirty="0">
                <a:latin typeface="Calibri"/>
                <a:cs typeface="Calibri"/>
              </a:rPr>
              <a:t>ученичества.</a:t>
            </a:r>
            <a:r>
              <a:rPr sz="1900" b="1" spc="9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Сначала</a:t>
            </a:r>
            <a:r>
              <a:rPr sz="1900" b="1" spc="10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в</a:t>
            </a:r>
            <a:r>
              <a:rPr sz="1900" b="1" spc="95" dirty="0">
                <a:latin typeface="Calibri"/>
                <a:cs typeface="Calibri"/>
              </a:rPr>
              <a:t>  </a:t>
            </a:r>
            <a:r>
              <a:rPr sz="1900" b="1" spc="-20" dirty="0">
                <a:latin typeface="Calibri"/>
                <a:cs typeface="Calibri"/>
              </a:rPr>
              <a:t>круг</a:t>
            </a:r>
            <a:endParaRPr sz="1900">
              <a:latin typeface="Calibri"/>
              <a:cs typeface="Calibri"/>
            </a:endParaRPr>
          </a:p>
          <a:p>
            <a:pPr marR="5715" algn="just">
              <a:lnSpc>
                <a:spcPct val="89400"/>
              </a:lnSpc>
              <a:spcBef>
                <a:spcPts val="135"/>
              </a:spcBef>
            </a:pPr>
            <a:r>
              <a:rPr sz="1900" b="1" dirty="0">
                <a:latin typeface="Calibri"/>
                <a:cs typeface="Calibri"/>
              </a:rPr>
              <a:t>обучаемых</a:t>
            </a:r>
            <a:r>
              <a:rPr sz="1900" b="1" spc="33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входили</a:t>
            </a:r>
            <a:r>
              <a:rPr sz="1900" b="1" spc="335" dirty="0">
                <a:latin typeface="Calibri"/>
                <a:cs typeface="Calibri"/>
              </a:rPr>
              <a:t>  </a:t>
            </a:r>
            <a:r>
              <a:rPr sz="1900" b="1" spc="-10" dirty="0">
                <a:latin typeface="Calibri"/>
                <a:cs typeface="Calibri"/>
              </a:rPr>
              <a:t>только </a:t>
            </a:r>
            <a:r>
              <a:rPr sz="1900" b="1" dirty="0">
                <a:latin typeface="Calibri"/>
                <a:cs typeface="Calibri"/>
              </a:rPr>
              <a:t>дети</a:t>
            </a:r>
            <a:r>
              <a:rPr sz="1900" b="1" spc="245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самих</a:t>
            </a:r>
            <a:r>
              <a:rPr sz="1900" b="1" spc="240" dirty="0">
                <a:latin typeface="Calibri"/>
                <a:cs typeface="Calibri"/>
              </a:rPr>
              <a:t>  </a:t>
            </a:r>
            <a:r>
              <a:rPr sz="1900" b="1" spc="-10" dirty="0">
                <a:latin typeface="Calibri"/>
                <a:cs typeface="Calibri"/>
              </a:rPr>
              <a:t>ремесленников, </a:t>
            </a:r>
            <a:r>
              <a:rPr sz="1900" b="1" dirty="0">
                <a:latin typeface="Calibri"/>
                <a:cs typeface="Calibri"/>
              </a:rPr>
              <a:t>но</a:t>
            </a:r>
            <a:r>
              <a:rPr sz="1900" b="1" spc="360" dirty="0">
                <a:latin typeface="Calibri"/>
                <a:cs typeface="Calibri"/>
              </a:rPr>
              <a:t>     </a:t>
            </a:r>
            <a:r>
              <a:rPr sz="1900" b="1" dirty="0">
                <a:latin typeface="Calibri"/>
                <a:cs typeface="Calibri"/>
              </a:rPr>
              <a:t>затем</a:t>
            </a:r>
            <a:r>
              <a:rPr sz="1900" b="1" spc="360" dirty="0">
                <a:latin typeface="Calibri"/>
                <a:cs typeface="Calibri"/>
              </a:rPr>
              <a:t>     </a:t>
            </a:r>
            <a:r>
              <a:rPr sz="1900" b="1" spc="-10" dirty="0">
                <a:latin typeface="Calibri"/>
                <a:cs typeface="Calibri"/>
              </a:rPr>
              <a:t>гончарному, </a:t>
            </a:r>
            <a:r>
              <a:rPr sz="1900" b="1" dirty="0">
                <a:latin typeface="Calibri"/>
                <a:cs typeface="Calibri"/>
              </a:rPr>
              <a:t>кузнечному</a:t>
            </a:r>
            <a:r>
              <a:rPr sz="1900" b="1" spc="37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и</a:t>
            </a:r>
            <a:r>
              <a:rPr sz="1900" b="1" spc="375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иному</a:t>
            </a:r>
            <a:r>
              <a:rPr sz="1900" b="1" spc="370" dirty="0">
                <a:latin typeface="Calibri"/>
                <a:cs typeface="Calibri"/>
              </a:rPr>
              <a:t>  </a:t>
            </a:r>
            <a:r>
              <a:rPr sz="1900" b="1" spc="-20" dirty="0">
                <a:latin typeface="Calibri"/>
                <a:cs typeface="Calibri"/>
              </a:rPr>
              <a:t>делу </a:t>
            </a:r>
            <a:r>
              <a:rPr sz="1900" b="1" dirty="0">
                <a:latin typeface="Calibri"/>
                <a:cs typeface="Calibri"/>
              </a:rPr>
              <a:t>мастера</a:t>
            </a:r>
            <a:r>
              <a:rPr sz="1900" b="1" spc="260" dirty="0">
                <a:latin typeface="Calibri"/>
                <a:cs typeface="Calibri"/>
              </a:rPr>
              <a:t>   </a:t>
            </a:r>
            <a:r>
              <a:rPr sz="1900" b="1" dirty="0">
                <a:latin typeface="Calibri"/>
                <a:cs typeface="Calibri"/>
              </a:rPr>
              <a:t>стали</a:t>
            </a:r>
            <a:r>
              <a:rPr sz="1900" b="1" spc="265" dirty="0">
                <a:latin typeface="Calibri"/>
                <a:cs typeface="Calibri"/>
              </a:rPr>
              <a:t>   </a:t>
            </a:r>
            <a:r>
              <a:rPr sz="1900" b="1" dirty="0">
                <a:latin typeface="Calibri"/>
                <a:cs typeface="Calibri"/>
              </a:rPr>
              <a:t>обучать</a:t>
            </a:r>
            <a:r>
              <a:rPr sz="1900" b="1" spc="260" dirty="0">
                <a:latin typeface="Calibri"/>
                <a:cs typeface="Calibri"/>
              </a:rPr>
              <a:t>   </a:t>
            </a:r>
            <a:r>
              <a:rPr sz="1900" b="1" spc="-50" dirty="0">
                <a:latin typeface="Calibri"/>
                <a:cs typeface="Calibri"/>
              </a:rPr>
              <a:t>и </a:t>
            </a:r>
            <a:r>
              <a:rPr sz="1900" b="1" dirty="0">
                <a:latin typeface="Calibri"/>
                <a:cs typeface="Calibri"/>
              </a:rPr>
              <a:t>других</a:t>
            </a:r>
            <a:r>
              <a:rPr sz="1900" b="1" spc="-10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детей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0492" y="146812"/>
            <a:ext cx="12061825" cy="6587490"/>
            <a:chOff x="130492" y="146812"/>
            <a:chExt cx="12061825" cy="65874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4560" y="3705161"/>
              <a:ext cx="1911350" cy="2502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8743" y="146812"/>
              <a:ext cx="4723257" cy="334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4190" y="2291079"/>
              <a:ext cx="3654551" cy="4302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1066" y="3486848"/>
              <a:ext cx="2048636" cy="3080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9643" y="150749"/>
              <a:ext cx="2696972" cy="21899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92" y="4559289"/>
              <a:ext cx="3265804" cy="21750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39" y="142316"/>
            <a:ext cx="3348354" cy="582231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91440" indent="457200">
              <a:lnSpc>
                <a:spcPct val="9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Период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X—</a:t>
            </a:r>
            <a:r>
              <a:rPr sz="1800" b="1" dirty="0">
                <a:latin typeface="Calibri"/>
                <a:cs typeface="Calibri"/>
              </a:rPr>
              <a:t>XI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вв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оказался </a:t>
            </a:r>
            <a:r>
              <a:rPr sz="1800" dirty="0">
                <a:latin typeface="Calibri"/>
                <a:cs typeface="Calibri"/>
              </a:rPr>
              <a:t>очень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важным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отечественной истории.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был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связан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реформированием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Руси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после </a:t>
            </a:r>
            <a:r>
              <a:rPr sz="1800" dirty="0">
                <a:latin typeface="Calibri"/>
                <a:cs typeface="Calibri"/>
              </a:rPr>
              <a:t>принятия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христианства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как </a:t>
            </a:r>
            <a:r>
              <a:rPr sz="1800" spc="-10" dirty="0">
                <a:latin typeface="Calibri"/>
                <a:cs typeface="Calibri"/>
              </a:rPr>
              <a:t>государственной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религии, пришедшая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вместе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 ней </a:t>
            </a:r>
            <a:r>
              <a:rPr sz="1800" spc="-10" dirty="0">
                <a:latin typeface="Calibri"/>
                <a:cs typeface="Calibri"/>
              </a:rPr>
              <a:t>система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управления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хозяйства </a:t>
            </a:r>
            <a:r>
              <a:rPr sz="1800" dirty="0">
                <a:latin typeface="Calibri"/>
                <a:cs typeface="Calibri"/>
              </a:rPr>
              <a:t>Византии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вызвала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развитие </a:t>
            </a:r>
            <a:r>
              <a:rPr sz="1800" dirty="0">
                <a:latin typeface="Calibri"/>
                <a:cs typeface="Calibri"/>
              </a:rPr>
              <a:t>новых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ремесел.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Оставаясь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еще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значительной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степени </a:t>
            </a:r>
            <a:r>
              <a:rPr sz="1800" b="1" i="1" spc="-10" dirty="0">
                <a:latin typeface="Calibri"/>
                <a:cs typeface="Calibri"/>
              </a:rPr>
              <a:t>индивидуальным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обучение каменному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строительству,</a:t>
            </a:r>
            <a:endParaRPr sz="1800">
              <a:latin typeface="Calibri"/>
              <a:cs typeface="Calibri"/>
            </a:endParaRPr>
          </a:p>
          <a:p>
            <a:pPr marL="91440" marR="639445">
              <a:lnSpc>
                <a:spcPts val="1939"/>
              </a:lnSpc>
              <a:spcBef>
                <a:spcPts val="30"/>
              </a:spcBef>
            </a:pPr>
            <a:r>
              <a:rPr sz="1800" spc="-10" dirty="0">
                <a:latin typeface="Calibri"/>
                <a:cs typeface="Calibri"/>
              </a:rPr>
              <a:t>ювелирной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технике, </a:t>
            </a:r>
            <a:r>
              <a:rPr sz="1800" spc="-20" dirty="0">
                <a:latin typeface="Calibri"/>
                <a:cs typeface="Calibri"/>
              </a:rPr>
              <a:t>стеклоделию,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иконописи </a:t>
            </a:r>
            <a:r>
              <a:rPr sz="1800" spc="-50" dirty="0">
                <a:latin typeface="Calibri"/>
                <a:cs typeface="Calibri"/>
              </a:rPr>
              <a:t>и </a:t>
            </a:r>
            <a:r>
              <a:rPr sz="1800" dirty="0">
                <a:latin typeface="Calibri"/>
                <a:cs typeface="Calibri"/>
              </a:rPr>
              <a:t>другим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видам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работ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уже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1820"/>
              </a:lnSpc>
            </a:pPr>
            <a:r>
              <a:rPr sz="1800" spc="-20" dirty="0">
                <a:latin typeface="Calibri"/>
                <a:cs typeface="Calibri"/>
              </a:rPr>
              <a:t>проходило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на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базе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небольших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1945"/>
              </a:lnSpc>
            </a:pPr>
            <a:r>
              <a:rPr sz="1800" b="1" i="1" dirty="0">
                <a:latin typeface="Calibri"/>
                <a:cs typeface="Calibri"/>
              </a:rPr>
              <a:t>мастерских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своих,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ts val="1945"/>
              </a:lnSpc>
            </a:pPr>
            <a:r>
              <a:rPr sz="1800" dirty="0">
                <a:latin typeface="Calibri"/>
                <a:cs typeface="Calibri"/>
              </a:rPr>
              <a:t>русских,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мастеров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новых</a:t>
            </a:r>
            <a:endParaRPr sz="1800">
              <a:latin typeface="Calibri"/>
              <a:cs typeface="Calibri"/>
            </a:endParaRPr>
          </a:p>
          <a:p>
            <a:pPr marL="91440" marR="553085">
              <a:lnSpc>
                <a:spcPct val="90000"/>
              </a:lnSpc>
              <a:spcBef>
                <a:spcPts val="110"/>
              </a:spcBef>
            </a:pPr>
            <a:r>
              <a:rPr sz="1800" spc="-10" dirty="0">
                <a:latin typeface="Calibri"/>
                <a:cs typeface="Calibri"/>
              </a:rPr>
              <a:t>специальностей превысило </a:t>
            </a:r>
            <a:r>
              <a:rPr sz="1800" dirty="0">
                <a:latin typeface="Calibri"/>
                <a:cs typeface="Calibri"/>
              </a:rPr>
              <a:t>число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приглашаемых иностранных.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2802" y="142239"/>
            <a:ext cx="6461125" cy="6517640"/>
            <a:chOff x="4892802" y="142239"/>
            <a:chExt cx="6461125" cy="6517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802" y="142239"/>
              <a:ext cx="6233159" cy="3745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325" y="3727272"/>
              <a:ext cx="2216530" cy="28482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4821" y="3727233"/>
              <a:ext cx="3768979" cy="2932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67" y="0"/>
            <a:ext cx="12160885" cy="6858000"/>
            <a:chOff x="31667" y="0"/>
            <a:chExt cx="121608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67" y="0"/>
              <a:ext cx="12160332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" y="218186"/>
              <a:ext cx="3512820" cy="6290310"/>
            </a:xfrm>
            <a:custGeom>
              <a:avLst/>
              <a:gdLst/>
              <a:ahLst/>
              <a:cxnLst/>
              <a:rect l="l" t="t" r="r" b="b"/>
              <a:pathLst>
                <a:path w="3512820" h="6290309">
                  <a:moveTo>
                    <a:pt x="3512312" y="0"/>
                  </a:moveTo>
                  <a:lnTo>
                    <a:pt x="0" y="0"/>
                  </a:lnTo>
                  <a:lnTo>
                    <a:pt x="0" y="6290183"/>
                  </a:lnTo>
                  <a:lnTo>
                    <a:pt x="3512312" y="6290183"/>
                  </a:lnTo>
                  <a:lnTo>
                    <a:pt x="351231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0179" y="159842"/>
            <a:ext cx="3285490" cy="594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Последующие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столетия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(XII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—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705"/>
              </a:lnSpc>
            </a:pPr>
            <a:r>
              <a:rPr sz="2000" b="1" dirty="0">
                <a:latin typeface="Calibri"/>
                <a:cs typeface="Calibri"/>
              </a:rPr>
              <a:t>XVI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вв</a:t>
            </a:r>
            <a:r>
              <a:rPr sz="2000" dirty="0">
                <a:latin typeface="Calibri"/>
                <a:cs typeface="Calibri"/>
              </a:rPr>
              <a:t>.)</a:t>
            </a:r>
            <a:r>
              <a:rPr sz="2000" spc="-10" dirty="0">
                <a:latin typeface="Calibri"/>
                <a:cs typeface="Calibri"/>
              </a:rPr>
              <a:t> характеризуются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705"/>
              </a:lnSpc>
            </a:pPr>
            <a:r>
              <a:rPr sz="2000" spc="-10" dirty="0">
                <a:latin typeface="Calibri"/>
                <a:cs typeface="Calibri"/>
              </a:rPr>
              <a:t>становлением,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закреплением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95"/>
              </a:lnSpc>
            </a:pPr>
            <a:r>
              <a:rPr sz="2000" dirty="0">
                <a:latin typeface="Calibri"/>
                <a:cs typeface="Calibri"/>
              </a:rPr>
              <a:t>и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расширением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форм</a:t>
            </a:r>
            <a:endParaRPr sz="2000">
              <a:latin typeface="Calibri"/>
              <a:cs typeface="Calibri"/>
            </a:endParaRPr>
          </a:p>
          <a:p>
            <a:pPr marL="12700" marR="257810">
              <a:lnSpc>
                <a:spcPct val="71000"/>
              </a:lnSpc>
              <a:spcBef>
                <a:spcPts val="335"/>
              </a:spcBef>
            </a:pPr>
            <a:r>
              <a:rPr sz="2000" spc="-10" dirty="0">
                <a:latin typeface="Calibri"/>
                <a:cs typeface="Calibri"/>
              </a:rPr>
              <a:t>ремесленного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обучения.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От </a:t>
            </a:r>
            <a:r>
              <a:rPr sz="2000" spc="-10" dirty="0">
                <a:latin typeface="Calibri"/>
                <a:cs typeface="Calibri"/>
              </a:rPr>
              <a:t>индивидуальной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формы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2000" dirty="0">
                <a:latin typeface="Calibri"/>
                <a:cs typeface="Calibri"/>
              </a:rPr>
              <a:t>обучение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шире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переходит</a:t>
            </a:r>
            <a:endParaRPr sz="2000">
              <a:latin typeface="Calibri"/>
              <a:cs typeface="Calibri"/>
            </a:endParaRPr>
          </a:p>
          <a:p>
            <a:pPr marL="12700" marR="425450">
              <a:lnSpc>
                <a:spcPct val="71000"/>
              </a:lnSpc>
              <a:spcBef>
                <a:spcPts val="350"/>
              </a:spcBef>
            </a:pPr>
            <a:r>
              <a:rPr sz="2000" dirty="0">
                <a:latin typeface="Calibri"/>
                <a:cs typeface="Calibri"/>
              </a:rPr>
              <a:t>к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групповой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когда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мастер </a:t>
            </a:r>
            <a:r>
              <a:rPr sz="2000" dirty="0">
                <a:latin typeface="Calibri"/>
                <a:cs typeface="Calibri"/>
              </a:rPr>
              <a:t>имел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нескольких</a:t>
            </a:r>
            <a:endParaRPr sz="2000">
              <a:latin typeface="Calibri"/>
              <a:cs typeface="Calibri"/>
            </a:endParaRPr>
          </a:p>
          <a:p>
            <a:pPr marL="12700" marR="157480">
              <a:lnSpc>
                <a:spcPct val="70500"/>
              </a:lnSpc>
              <a:spcBef>
                <a:spcPts val="10"/>
              </a:spcBef>
            </a:pPr>
            <a:r>
              <a:rPr sz="2000" spc="-10" dirty="0">
                <a:latin typeface="Calibri"/>
                <a:cs typeface="Calibri"/>
              </a:rPr>
              <a:t>подмастерьев,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помощников, </a:t>
            </a:r>
            <a:r>
              <a:rPr sz="2000" dirty="0">
                <a:latin typeface="Calibri"/>
                <a:cs typeface="Calibri"/>
              </a:rPr>
              <a:t>учеников.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Следует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отметить </a:t>
            </a:r>
            <a:r>
              <a:rPr sz="2000" dirty="0">
                <a:latin typeface="Calibri"/>
                <a:cs typeface="Calibri"/>
              </a:rPr>
              <a:t>также,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освоением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2000" dirty="0">
                <a:latin typeface="Calibri"/>
                <a:cs typeface="Calibri"/>
              </a:rPr>
              <a:t>обширных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территорий</a:t>
            </a:r>
            <a:endParaRPr sz="2000">
              <a:latin typeface="Calibri"/>
              <a:cs typeface="Calibri"/>
            </a:endParaRPr>
          </a:p>
          <a:p>
            <a:pPr marL="12700" marR="295275">
              <a:lnSpc>
                <a:spcPct val="70700"/>
              </a:lnSpc>
              <a:spcBef>
                <a:spcPts val="359"/>
              </a:spcBef>
            </a:pPr>
            <a:r>
              <a:rPr sz="2000" spc="-10" dirty="0">
                <a:latin typeface="Calibri"/>
                <a:cs typeface="Calibri"/>
              </a:rPr>
              <a:t>государства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расширяются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географические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пределы профессиональной подготовки.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XVII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в.</a:t>
            </a:r>
            <a:endParaRPr sz="2000">
              <a:latin typeface="Calibri"/>
              <a:cs typeface="Calibri"/>
            </a:endParaRPr>
          </a:p>
          <a:p>
            <a:pPr marL="12700" marR="97790">
              <a:lnSpc>
                <a:spcPct val="71000"/>
              </a:lnSpc>
            </a:pPr>
            <a:r>
              <a:rPr sz="2000" dirty="0">
                <a:latin typeface="Calibri"/>
                <a:cs typeface="Calibri"/>
              </a:rPr>
              <a:t>групповые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формы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обучения </a:t>
            </a:r>
            <a:r>
              <a:rPr sz="2000" dirty="0">
                <a:latin typeface="Calibri"/>
                <a:cs typeface="Calibri"/>
              </a:rPr>
              <a:t>стали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доминирующими.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Стал </a:t>
            </a:r>
            <a:r>
              <a:rPr sz="2000" spc="-10" dirty="0">
                <a:latin typeface="Calibri"/>
                <a:cs typeface="Calibri"/>
              </a:rPr>
              <a:t>делаться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упор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12700" marR="97790">
              <a:lnSpc>
                <a:spcPct val="70600"/>
              </a:lnSpc>
              <a:spcBef>
                <a:spcPts val="5"/>
              </a:spcBef>
            </a:pPr>
            <a:r>
              <a:rPr sz="2000" b="1" i="1" spc="-10" dirty="0">
                <a:latin typeface="Calibri"/>
                <a:cs typeface="Calibri"/>
              </a:rPr>
              <a:t>приобретение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специальных </a:t>
            </a:r>
            <a:r>
              <a:rPr sz="2000" b="1" i="1" dirty="0">
                <a:latin typeface="Calibri"/>
                <a:cs typeface="Calibri"/>
              </a:rPr>
              <a:t>знаний.</a:t>
            </a:r>
            <a:r>
              <a:rPr sz="2000" b="1" i="1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позволяло выходить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рамки</a:t>
            </a:r>
            <a:endParaRPr sz="2000">
              <a:latin typeface="Calibri"/>
              <a:cs typeface="Calibri"/>
            </a:endParaRPr>
          </a:p>
          <a:p>
            <a:pPr marL="12700" marR="454659">
              <a:lnSpc>
                <a:spcPct val="71000"/>
              </a:lnSpc>
            </a:pPr>
            <a:r>
              <a:rPr sz="2000" spc="-10" dirty="0">
                <a:latin typeface="Calibri"/>
                <a:cs typeface="Calibri"/>
              </a:rPr>
              <a:t>индивидуального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опыта, </a:t>
            </a:r>
            <a:r>
              <a:rPr sz="2000" dirty="0">
                <a:latin typeface="Calibri"/>
                <a:cs typeface="Calibri"/>
              </a:rPr>
              <a:t>вырабатывались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подходы </a:t>
            </a:r>
            <a:r>
              <a:rPr sz="2000" dirty="0">
                <a:latin typeface="Calibri"/>
                <a:cs typeface="Calibri"/>
              </a:rPr>
              <a:t>начальной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методики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в </a:t>
            </a:r>
            <a:r>
              <a:rPr sz="2000" dirty="0">
                <a:latin typeface="Calibri"/>
                <a:cs typeface="Calibri"/>
              </a:rPr>
              <a:t>обучении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профессии.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89933" y="219836"/>
            <a:ext cx="6819900" cy="6432550"/>
            <a:chOff x="4289933" y="219836"/>
            <a:chExt cx="6819900" cy="64325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4410" y="242442"/>
              <a:ext cx="2495296" cy="35144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9933" y="219836"/>
              <a:ext cx="3242183" cy="34480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5444" y="3814724"/>
              <a:ext cx="4357370" cy="28375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"/>
            <a:ext cx="12192000" cy="6858000"/>
            <a:chOff x="0" y="3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"/>
              <a:ext cx="12191960" cy="68579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280" y="189865"/>
              <a:ext cx="10866120" cy="2374265"/>
            </a:xfrm>
            <a:custGeom>
              <a:avLst/>
              <a:gdLst/>
              <a:ahLst/>
              <a:cxnLst/>
              <a:rect l="l" t="t" r="r" b="b"/>
              <a:pathLst>
                <a:path w="10866120" h="2374265">
                  <a:moveTo>
                    <a:pt x="10866120" y="0"/>
                  </a:moveTo>
                  <a:lnTo>
                    <a:pt x="0" y="0"/>
                  </a:lnTo>
                  <a:lnTo>
                    <a:pt x="0" y="2374010"/>
                  </a:lnTo>
                  <a:lnTo>
                    <a:pt x="10866120" y="2374010"/>
                  </a:lnTo>
                  <a:lnTo>
                    <a:pt x="1086612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5324" y="131140"/>
            <a:ext cx="10714355" cy="225107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 indent="457200" algn="just">
              <a:lnSpc>
                <a:spcPct val="70000"/>
              </a:lnSpc>
              <a:spcBef>
                <a:spcPts val="815"/>
              </a:spcBef>
            </a:pPr>
            <a:r>
              <a:rPr sz="2000" dirty="0">
                <a:latin typeface="Calibri"/>
                <a:cs typeface="Calibri"/>
              </a:rPr>
              <a:t>Этапным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профессионального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начального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обучения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стало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время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становления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 </a:t>
            </a:r>
            <a:r>
              <a:rPr sz="2000" dirty="0">
                <a:latin typeface="Calibri"/>
                <a:cs typeface="Calibri"/>
              </a:rPr>
              <a:t>империи.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Петр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особенно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единомышленники,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«птенцы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гнезда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Петрова»,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потом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будут </a:t>
            </a:r>
            <a:r>
              <a:rPr sz="2000" dirty="0">
                <a:latin typeface="Calibri"/>
                <a:cs typeface="Calibri"/>
              </a:rPr>
              <a:t>называть,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очень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много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сделали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зарождения</a:t>
            </a:r>
            <a:r>
              <a:rPr sz="2000" b="1" i="1" spc="10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профессиональных</a:t>
            </a:r>
            <a:r>
              <a:rPr sz="2000" b="1" i="1" spc="1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учебных</a:t>
            </a:r>
            <a:r>
              <a:rPr sz="2000" b="1" i="1" spc="10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заведений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Петр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І </a:t>
            </a:r>
            <a:r>
              <a:rPr sz="2000" dirty="0">
                <a:latin typeface="Calibri"/>
                <a:cs typeface="Calibri"/>
              </a:rPr>
              <a:t>задумал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превратить замшелую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патриархальную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Русь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сильнейшее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цивилизованное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государство,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которым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считались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соседи,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уважали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союзники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боялись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враги.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Другими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словами,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Петр </a:t>
            </a:r>
            <a:r>
              <a:rPr sz="2000" dirty="0">
                <a:latin typeface="Calibri"/>
                <a:cs typeface="Calibri"/>
              </a:rPr>
              <a:t>решил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построить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фактически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новое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экономически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развитое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государство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новыми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заводами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налаженными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торговыми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отношениями</a:t>
            </a:r>
            <a:r>
              <a:rPr sz="2000" spc="4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4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европейскими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государствами.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45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этого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ему</a:t>
            </a:r>
            <a:r>
              <a:rPr sz="2000" spc="4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было </a:t>
            </a:r>
            <a:r>
              <a:rPr sz="2000" dirty="0">
                <a:latin typeface="Calibri"/>
                <a:cs typeface="Calibri"/>
              </a:rPr>
              <a:t>нужно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только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"прорубить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окно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Европу",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раскачать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ленивых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подданных. Он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верил, </a:t>
            </a:r>
            <a:r>
              <a:rPr sz="2000" dirty="0">
                <a:latin typeface="Calibri"/>
                <a:cs typeface="Calibri"/>
              </a:rPr>
              <a:t>Россия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имеет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огромный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потенциал,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людских,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природных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ресурсов.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нужно, </a:t>
            </a:r>
            <a:r>
              <a:rPr sz="2000" dirty="0">
                <a:latin typeface="Calibri"/>
                <a:cs typeface="Calibri"/>
              </a:rPr>
              <a:t>чтобы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построить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новое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пробудить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"русского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медведя"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спячки.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1359" y="2681604"/>
            <a:ext cx="6353301" cy="3210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"/>
            <a:ext cx="12192000" cy="6858000"/>
            <a:chOff x="0" y="3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"/>
              <a:ext cx="12191960" cy="68579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9950" y="260984"/>
              <a:ext cx="11057890" cy="2213610"/>
            </a:xfrm>
            <a:custGeom>
              <a:avLst/>
              <a:gdLst/>
              <a:ahLst/>
              <a:cxnLst/>
              <a:rect l="l" t="t" r="r" b="b"/>
              <a:pathLst>
                <a:path w="11057890" h="2213610">
                  <a:moveTo>
                    <a:pt x="11057382" y="0"/>
                  </a:moveTo>
                  <a:lnTo>
                    <a:pt x="0" y="0"/>
                  </a:lnTo>
                  <a:lnTo>
                    <a:pt x="0" y="2213229"/>
                  </a:lnTo>
                  <a:lnTo>
                    <a:pt x="11057382" y="2213229"/>
                  </a:lnTo>
                  <a:lnTo>
                    <a:pt x="1105738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8728" y="202819"/>
            <a:ext cx="10906125" cy="21621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marR="7620" indent="457200" algn="just">
              <a:lnSpc>
                <a:spcPct val="70000"/>
              </a:lnSpc>
              <a:spcBef>
                <a:spcPts val="810"/>
              </a:spcBef>
            </a:pPr>
            <a:r>
              <a:rPr sz="2000" dirty="0">
                <a:latin typeface="Calibri"/>
                <a:cs typeface="Calibri"/>
              </a:rPr>
              <a:t>Экономический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подъем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Российской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державы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Петр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видел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промышленности.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был </a:t>
            </a:r>
            <a:r>
              <a:rPr sz="2000" dirty="0">
                <a:latin typeface="Calibri"/>
                <a:cs typeface="Calibri"/>
              </a:rPr>
              <a:t>уверен,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во-</a:t>
            </a:r>
            <a:r>
              <a:rPr sz="2000" dirty="0">
                <a:latin typeface="Calibri"/>
                <a:cs typeface="Calibri"/>
              </a:rPr>
              <a:t>первых,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русские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мастера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могут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изготавливать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необходимое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полноценного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российской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державы.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во-</a:t>
            </a:r>
            <a:r>
              <a:rPr sz="2000" dirty="0">
                <a:latin typeface="Calibri"/>
                <a:cs typeface="Calibri"/>
              </a:rPr>
              <a:t>вторых,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нужно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активно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налаживать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торговые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отношения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с </a:t>
            </a:r>
            <a:r>
              <a:rPr sz="2000" dirty="0">
                <a:latin typeface="Calibri"/>
                <a:cs typeface="Calibri"/>
              </a:rPr>
              <a:t>западными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государствами, 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таким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образом,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чтобы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можно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больше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товаров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экспортировать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можно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меньше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импортировать.</a:t>
            </a:r>
            <a:endParaRPr sz="2000">
              <a:latin typeface="Calibri"/>
              <a:cs typeface="Calibri"/>
            </a:endParaRPr>
          </a:p>
          <a:p>
            <a:pPr marL="12700" marR="5080" indent="457200" algn="just">
              <a:lnSpc>
                <a:spcPct val="70000"/>
              </a:lnSpc>
              <a:spcBef>
                <a:spcPts val="990"/>
              </a:spcBef>
            </a:pPr>
            <a:r>
              <a:rPr sz="2000" dirty="0">
                <a:latin typeface="Calibri"/>
                <a:cs typeface="Calibri"/>
              </a:rPr>
              <a:t>Богатые</a:t>
            </a:r>
            <a:r>
              <a:rPr sz="2000" spc="10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природные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ресурсы</a:t>
            </a:r>
            <a:r>
              <a:rPr sz="2000" spc="10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России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существенно</a:t>
            </a:r>
            <a:r>
              <a:rPr sz="2000" spc="11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облегчали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реализацию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далеко</a:t>
            </a:r>
            <a:r>
              <a:rPr sz="2000" spc="114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идущих </a:t>
            </a:r>
            <a:r>
              <a:rPr sz="2000" dirty="0">
                <a:latin typeface="Calibri"/>
                <a:cs typeface="Calibri"/>
              </a:rPr>
              <a:t>планов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Петра.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Однако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он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понимал,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что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мало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просто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добыть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сырье,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нужно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еще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правильно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им </a:t>
            </a:r>
            <a:r>
              <a:rPr sz="2000" dirty="0">
                <a:latin typeface="Calibri"/>
                <a:cs typeface="Calibri"/>
              </a:rPr>
              <a:t>воспользоваться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1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переработать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изготовить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конечный</a:t>
            </a:r>
            <a:r>
              <a:rPr sz="2000" spc="18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продукт.</a:t>
            </a:r>
            <a:r>
              <a:rPr sz="2000" spc="17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Именно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поэтому</a:t>
            </a:r>
            <a:r>
              <a:rPr sz="2000" spc="19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под</a:t>
            </a:r>
            <a:r>
              <a:rPr sz="2000" spc="185" dirty="0">
                <a:latin typeface="Calibri"/>
                <a:cs typeface="Calibri"/>
              </a:rPr>
              <a:t>  </a:t>
            </a:r>
            <a:r>
              <a:rPr sz="2000" spc="-25" dirty="0">
                <a:latin typeface="Calibri"/>
                <a:cs typeface="Calibri"/>
              </a:rPr>
              <a:t>его </a:t>
            </a:r>
            <a:r>
              <a:rPr sz="2000" spc="-10" dirty="0">
                <a:latin typeface="Calibri"/>
                <a:cs typeface="Calibri"/>
              </a:rPr>
              <a:t>патронажем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России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начали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появляться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государственные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профессиональные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школы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074" y="2364422"/>
            <a:ext cx="11650345" cy="4283075"/>
            <a:chOff x="542074" y="2364422"/>
            <a:chExt cx="11650345" cy="42830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2202" y="2599690"/>
              <a:ext cx="4979797" cy="29512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074" y="2364422"/>
              <a:ext cx="3078480" cy="42830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0516" y="4037647"/>
              <a:ext cx="4172585" cy="2609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1934</Words>
  <Application>Microsoft Office PowerPoint</Application>
  <PresentationFormat>Произвольный</PresentationFormat>
  <Paragraphs>149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История профессионального образования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создание новой системы образования Екатерину II сподвигла философия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профессионального образования в России</dc:title>
  <dc:creator>Преподаватель1</dc:creator>
  <cp:lastModifiedBy>Пользователь</cp:lastModifiedBy>
  <cp:revision>2</cp:revision>
  <dcterms:created xsi:type="dcterms:W3CDTF">2025-10-06T07:28:12Z</dcterms:created>
  <dcterms:modified xsi:type="dcterms:W3CDTF">2025-10-06T07:42:45Z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2025-10-06T00:00:00Z</vt:filetime>
  </property>
  <property fmtid="{D5CDD505-2E9C-101B-9397-08002B2CF9AE}" pid="5" name="Producer">
    <vt:lpwstr>3-Heights(TM) PDF Security Shell 4.8.25.2 (http://www.pdf-tools.com)</vt:lpwstr>
  </property>
</Properties>
</file>